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 varScale="1">
        <p:scale>
          <a:sx n="50" d="100"/>
          <a:sy n="50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5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08990">
              <a:lnSpc>
                <a:spcPct val="100000"/>
              </a:lnSpc>
              <a:buSzTx/>
              <a:buNone/>
              <a:defRPr sz="3500" b="1" cap="small"/>
            </a:lvl1pPr>
            <a:lvl2pPr marL="1054100" indent="-444500" defTabSz="808990">
              <a:lnSpc>
                <a:spcPct val="100000"/>
              </a:lnSpc>
              <a:defRPr sz="3500" b="1" cap="small"/>
            </a:lvl2pPr>
            <a:lvl3pPr marL="1663700" indent="-444500" defTabSz="808990">
              <a:lnSpc>
                <a:spcPct val="100000"/>
              </a:lnSpc>
              <a:defRPr sz="3500" b="1" cap="small"/>
            </a:lvl3pPr>
            <a:lvl4pPr marL="2273300" indent="-444500" defTabSz="808990">
              <a:lnSpc>
                <a:spcPct val="100000"/>
              </a:lnSpc>
              <a:defRPr sz="3500" b="1" cap="small"/>
            </a:lvl4pPr>
            <a:lvl5pPr marL="2882900" indent="-444500" defTabSz="808990">
              <a:lnSpc>
                <a:spcPct val="100000"/>
              </a:lnSpc>
              <a:defRPr sz="3500" b="1" cap="small"/>
            </a:lvl5pPr>
          </a:lstStyle>
          <a:p>
            <a:r>
              <a:t>Autore e data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4"/>
          </a:xfrm>
          <a:prstGeom prst="rect">
            <a:avLst/>
          </a:prstGeom>
        </p:spPr>
        <p:txBody>
          <a:bodyPr anchor="b"/>
          <a:lstStyle>
            <a:lvl1pPr>
              <a:defRPr sz="13100" spc="-262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Sottotitolo presentazione</a:t>
            </a:r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Dichiarazione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buSzTx/>
              <a:buNone/>
              <a:defRPr sz="25000" b="1" spc="-250">
                <a:latin typeface="+mj-lt"/>
                <a:ea typeface="+mj-ea"/>
                <a:cs typeface="+mj-cs"/>
                <a:sym typeface="Helvetica Neue"/>
              </a:defRPr>
            </a:lvl1pPr>
            <a:lvl2pPr marL="0" indent="0" algn="ctr">
              <a:lnSpc>
                <a:spcPct val="80000"/>
              </a:lnSpc>
              <a:buSzTx/>
              <a:buNone/>
              <a:defRPr sz="25000" b="1" spc="-250">
                <a:latin typeface="+mj-lt"/>
                <a:ea typeface="+mj-ea"/>
                <a:cs typeface="+mj-cs"/>
                <a:sym typeface="Helvetica Neue"/>
              </a:defRPr>
            </a:lvl2pPr>
            <a:lvl3pPr marL="0" indent="0" algn="ctr">
              <a:lnSpc>
                <a:spcPct val="80000"/>
              </a:lnSpc>
              <a:buSzTx/>
              <a:buNone/>
              <a:defRPr sz="25000" b="1" spc="-250">
                <a:latin typeface="+mj-lt"/>
                <a:ea typeface="+mj-ea"/>
                <a:cs typeface="+mj-cs"/>
                <a:sym typeface="Helvetica Neue"/>
              </a:defRPr>
            </a:lvl3pPr>
            <a:lvl4pPr marL="0" indent="0" algn="ctr">
              <a:lnSpc>
                <a:spcPct val="80000"/>
              </a:lnSpc>
              <a:buSzTx/>
              <a:buNone/>
              <a:defRPr sz="25000" b="1" spc="-250">
                <a:latin typeface="+mj-lt"/>
                <a:ea typeface="+mj-ea"/>
                <a:cs typeface="+mj-cs"/>
                <a:sym typeface="Helvetica Neue"/>
              </a:defRPr>
            </a:lvl4pPr>
            <a:lvl5pPr marL="0" indent="0" algn="ctr">
              <a:lnSpc>
                <a:spcPct val="80000"/>
              </a:lnSpc>
              <a:buSzTx/>
              <a:buNone/>
              <a:defRPr sz="25000" b="1" spc="-25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ettagli informa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Dettagli informazione</a:t>
            </a:r>
          </a:p>
        </p:txBody>
      </p:sp>
      <p:sp>
        <p:nvSpPr>
          <p:cNvPr id="10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2" y="10675453"/>
            <a:ext cx="20200057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3600" b="1">
                <a:latin typeface="+mj-lt"/>
                <a:ea typeface="+mj-ea"/>
                <a:cs typeface="+mj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defRPr sz="3600" b="1">
                <a:latin typeface="+mj-lt"/>
                <a:ea typeface="+mj-ea"/>
                <a:cs typeface="+mj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defRPr sz="3600" b="1">
                <a:latin typeface="+mj-lt"/>
                <a:ea typeface="+mj-ea"/>
                <a:cs typeface="+mj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defRPr sz="3600" b="1">
                <a:latin typeface="+mj-lt"/>
                <a:ea typeface="+mj-ea"/>
                <a:cs typeface="+mj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defRPr sz="36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Attribuzione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Corpo livello uno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3"/>
          </a:xfrm>
          <a:prstGeom prst="rect">
            <a:avLst/>
          </a:prstGeom>
        </p:spPr>
        <p:txBody>
          <a:bodyPr numCol="1" spcCol="38100"/>
          <a:lstStyle>
            <a:lvl1pPr marL="0" indent="169021"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“Citazione degna di nota”</a:t>
            </a:r>
          </a:p>
        </p:txBody>
      </p:sp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iotola di insalata con riso saltato, uova sode e bacchett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Ciotola con frittelle al salmone, insalata e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Pappardelle con burro al prezzemolo, nocciole tostate e scaglie di parmigiano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iotola di insalata con riso saltato, uova sode e bacchett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ttangolo 8"/>
          <p:cNvSpPr/>
          <p:nvPr/>
        </p:nvSpPr>
        <p:spPr>
          <a:xfrm>
            <a:off x="-15382" y="0"/>
            <a:ext cx="24576122" cy="13716000"/>
          </a:xfrm>
          <a:prstGeom prst="rect">
            <a:avLst/>
          </a:prstGeom>
          <a:solidFill>
            <a:srgbClr val="A5B1B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50" name="Immagine 9" descr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5" y="4798988"/>
            <a:ext cx="4118024" cy="411802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Connettore 1 11"/>
          <p:cNvSpPr/>
          <p:nvPr/>
        </p:nvSpPr>
        <p:spPr>
          <a:xfrm flipH="1">
            <a:off x="5079996" y="449285"/>
            <a:ext cx="8" cy="1281743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60" y="12470749"/>
            <a:ext cx="504541" cy="483903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ttangolo 6"/>
          <p:cNvSpPr/>
          <p:nvPr/>
        </p:nvSpPr>
        <p:spPr>
          <a:xfrm>
            <a:off x="3048000" y="0"/>
            <a:ext cx="18288000" cy="13716000"/>
          </a:xfrm>
          <a:prstGeom prst="rect">
            <a:avLst/>
          </a:prstGeom>
          <a:solidFill>
            <a:srgbClr val="BD2B0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60" name="Immagine 7" descr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771" y="1241375"/>
            <a:ext cx="4104457" cy="410445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CasellaDiTesto 8"/>
          <p:cNvSpPr txBox="1"/>
          <p:nvPr/>
        </p:nvSpPr>
        <p:spPr>
          <a:xfrm>
            <a:off x="9403118" y="12906671"/>
            <a:ext cx="5577766" cy="588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>
            <a:spAutoFit/>
          </a:bodyPr>
          <a:lstStyle>
            <a:lvl1pPr defTabSz="1828800">
              <a:def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www.unibo.it</a:t>
            </a:r>
          </a:p>
        </p:txBody>
      </p:sp>
      <p:sp>
        <p:nvSpPr>
          <p:cNvPr id="162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279232" y="5561855"/>
            <a:ext cx="13825536" cy="864745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algn="ctr" defTabSz="1828800">
              <a:lnSpc>
                <a:spcPct val="100000"/>
              </a:lnSpc>
              <a:spcBef>
                <a:spcPts val="900"/>
              </a:spcBef>
              <a:buSzTx/>
              <a:buNone/>
              <a:defRPr sz="4000" b="1">
                <a:solidFill>
                  <a:srgbClr val="FFFFFF"/>
                </a:solidFill>
              </a:defRPr>
            </a:lvl1pPr>
            <a:lvl2pPr marL="865414" indent="-408213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–"/>
              <a:defRPr sz="4000" b="1">
                <a:solidFill>
                  <a:srgbClr val="FFFFFF"/>
                </a:solidFill>
              </a:defRPr>
            </a:lvl2pPr>
            <a:lvl3pPr marL="1295400" algn="ctr" defTabSz="1828800">
              <a:lnSpc>
                <a:spcPct val="100000"/>
              </a:lnSpc>
              <a:spcBef>
                <a:spcPts val="900"/>
              </a:spcBef>
              <a:buSzPct val="100000"/>
              <a:defRPr sz="4000" b="1">
                <a:solidFill>
                  <a:srgbClr val="FFFFFF"/>
                </a:solidFill>
              </a:defRPr>
            </a:lvl3pPr>
            <a:lvl4pPr marL="1828800" indent="-457200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–"/>
              <a:defRPr sz="4000" b="1">
                <a:solidFill>
                  <a:srgbClr val="FFFFFF"/>
                </a:solidFill>
              </a:defRPr>
            </a:lvl4pPr>
            <a:lvl5pPr marL="2286000" indent="-457200" algn="ctr" defTabSz="1828800">
              <a:lnSpc>
                <a:spcPct val="100000"/>
              </a:lnSpc>
              <a:spcBef>
                <a:spcPts val="900"/>
              </a:spcBef>
              <a:buSzPct val="100000"/>
              <a:buChar char="»"/>
              <a:defRPr sz="4000" b="1">
                <a:solidFill>
                  <a:srgbClr val="FFFFFF"/>
                </a:solidFill>
              </a:defRPr>
            </a:lvl5pPr>
          </a:lstStyle>
          <a:p>
            <a:r>
              <a:t>Nome Cognome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Segnaposto testo 12"/>
          <p:cNvSpPr>
            <a:spLocks noGrp="1"/>
          </p:cNvSpPr>
          <p:nvPr>
            <p:ph type="body" sz="quarter" idx="21" hasCustomPrompt="1"/>
          </p:nvPr>
        </p:nvSpPr>
        <p:spPr>
          <a:xfrm>
            <a:off x="5207224" y="7146032"/>
            <a:ext cx="13969552" cy="1872210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algn="ctr" defTabSz="1828800">
              <a:lnSpc>
                <a:spcPct val="100000"/>
              </a:lnSpc>
              <a:spcBef>
                <a:spcPts val="70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</a:lstStyle>
          <a:p>
            <a:r>
              <a:t>Struttura</a:t>
            </a:r>
          </a:p>
        </p:txBody>
      </p:sp>
      <p:sp>
        <p:nvSpPr>
          <p:cNvPr id="164" name="Segnaposto testo 15"/>
          <p:cNvSpPr>
            <a:spLocks noGrp="1"/>
          </p:cNvSpPr>
          <p:nvPr>
            <p:ph type="body" sz="quarter" idx="22" hasCustomPrompt="1"/>
          </p:nvPr>
        </p:nvSpPr>
        <p:spPr>
          <a:xfrm>
            <a:off x="5133975" y="9450288"/>
            <a:ext cx="14116052" cy="2880325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algn="ctr" defTabSz="1828800">
              <a:lnSpc>
                <a:spcPct val="100000"/>
              </a:lnSpc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1pPr>
          </a:lstStyle>
          <a:p>
            <a:r>
              <a:t>nome.cognome@unibo.it
051 20 99982</a:t>
            </a:r>
          </a:p>
        </p:txBody>
      </p:sp>
      <p:sp>
        <p:nvSpPr>
          <p:cNvPr id="16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60" y="12470749"/>
            <a:ext cx="504541" cy="483903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ttangolo 8"/>
          <p:cNvSpPr/>
          <p:nvPr/>
        </p:nvSpPr>
        <p:spPr>
          <a:xfrm>
            <a:off x="3048000" y="0"/>
            <a:ext cx="18288000" cy="13716000"/>
          </a:xfrm>
          <a:prstGeom prst="rect">
            <a:avLst/>
          </a:prstGeom>
          <a:solidFill>
            <a:srgbClr val="A4351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73" name="Immagine 9" descr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039" y="3113583"/>
            <a:ext cx="5616627" cy="5616627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Connettore 1 11"/>
          <p:cNvSpPr/>
          <p:nvPr/>
        </p:nvSpPr>
        <p:spPr>
          <a:xfrm flipH="1">
            <a:off x="9599711" y="377278"/>
            <a:ext cx="1" cy="12817428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5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0175775" y="1097358"/>
            <a:ext cx="10370047" cy="9073013"/>
          </a:xfrm>
          <a:prstGeom prst="rect">
            <a:avLst/>
          </a:prstGeom>
        </p:spPr>
        <p:txBody>
          <a:bodyPr lIns="91436" tIns="91436" rIns="91436" bIns="91436" numCol="1" spcCol="38100" anchor="ctr"/>
          <a:lstStyle>
            <a:lvl1pPr marL="0" indent="0" defTabSz="1828800">
              <a:lnSpc>
                <a:spcPct val="100000"/>
              </a:lnSpc>
              <a:spcBef>
                <a:spcPts val="1700"/>
              </a:spcBef>
              <a:buSzTx/>
              <a:buNone/>
              <a:defRPr sz="7200" b="1">
                <a:solidFill>
                  <a:srgbClr val="FFFFFF"/>
                </a:solidFill>
              </a:defRPr>
            </a:lvl1pPr>
            <a:lvl2pPr marL="1191984" indent="-734783" defTabSz="1828800">
              <a:lnSpc>
                <a:spcPct val="100000"/>
              </a:lnSpc>
              <a:spcBef>
                <a:spcPts val="1700"/>
              </a:spcBef>
              <a:buSzPct val="100000"/>
              <a:buChar char="–"/>
              <a:defRPr sz="7200" b="1">
                <a:solidFill>
                  <a:srgbClr val="FFFFFF"/>
                </a:solidFill>
              </a:defRPr>
            </a:lvl2pPr>
            <a:lvl3pPr indent="-685800" defTabSz="1828800">
              <a:lnSpc>
                <a:spcPct val="100000"/>
              </a:lnSpc>
              <a:spcBef>
                <a:spcPts val="1700"/>
              </a:spcBef>
              <a:buSzPct val="100000"/>
              <a:defRPr sz="7200" b="1">
                <a:solidFill>
                  <a:srgbClr val="FFFFFF"/>
                </a:solidFill>
              </a:defRPr>
            </a:lvl3pPr>
            <a:lvl4pPr marL="2194559" indent="-822958" defTabSz="1828800">
              <a:lnSpc>
                <a:spcPct val="100000"/>
              </a:lnSpc>
              <a:spcBef>
                <a:spcPts val="1700"/>
              </a:spcBef>
              <a:buSzPct val="100000"/>
              <a:buChar char="–"/>
              <a:defRPr sz="7200" b="1">
                <a:solidFill>
                  <a:srgbClr val="FFFFFF"/>
                </a:solidFill>
              </a:defRPr>
            </a:lvl4pPr>
            <a:lvl5pPr marL="2651759" indent="-822959" defTabSz="1828800">
              <a:lnSpc>
                <a:spcPct val="100000"/>
              </a:lnSpc>
              <a:spcBef>
                <a:spcPts val="1700"/>
              </a:spcBef>
              <a:buSzPct val="100000"/>
              <a:buChar char="»"/>
              <a:defRPr sz="7200" b="1">
                <a:solidFill>
                  <a:srgbClr val="FFFFFF"/>
                </a:solidFill>
              </a:defRPr>
            </a:lvl5pPr>
          </a:lstStyle>
          <a:p>
            <a:r>
              <a:t>Fare clic per inserire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6" name="Segnaposto testo 5"/>
          <p:cNvSpPr>
            <a:spLocks noGrp="1"/>
          </p:cNvSpPr>
          <p:nvPr>
            <p:ph type="body" sz="quarter" idx="21" hasCustomPrompt="1"/>
          </p:nvPr>
        </p:nvSpPr>
        <p:spPr>
          <a:xfrm>
            <a:off x="10175875" y="10759626"/>
            <a:ext cx="10512425" cy="850905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defTabSz="1627632">
              <a:lnSpc>
                <a:spcPct val="100000"/>
              </a:lnSpc>
              <a:spcBef>
                <a:spcPts val="1000"/>
              </a:spcBef>
              <a:buSzTx/>
              <a:buNone/>
              <a:defRPr sz="4200" b="1">
                <a:solidFill>
                  <a:srgbClr val="FFFFFF"/>
                </a:solidFill>
              </a:defRPr>
            </a:lvl1pPr>
          </a:lstStyle>
          <a:p>
            <a:r>
              <a:t>Nome Cognome</a:t>
            </a:r>
          </a:p>
        </p:txBody>
      </p:sp>
      <p:sp>
        <p:nvSpPr>
          <p:cNvPr id="177" name="Segnaposto testo 7"/>
          <p:cNvSpPr>
            <a:spLocks noGrp="1"/>
          </p:cNvSpPr>
          <p:nvPr>
            <p:ph type="body" sz="quarter" idx="22" hasCustomPrompt="1"/>
          </p:nvPr>
        </p:nvSpPr>
        <p:spPr>
          <a:xfrm>
            <a:off x="10175875" y="11755883"/>
            <a:ext cx="10658475" cy="1582842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defTabSz="1828800">
              <a:lnSpc>
                <a:spcPct val="100000"/>
              </a:lnSpc>
              <a:spcBef>
                <a:spcPts val="900"/>
              </a:spcBef>
              <a:buSzTx/>
              <a:buNone/>
              <a:defRPr sz="4000">
                <a:solidFill>
                  <a:srgbClr val="FFFFFF"/>
                </a:solidFill>
              </a:defRPr>
            </a:lvl1pPr>
          </a:lstStyle>
          <a:p>
            <a:r>
              <a:t>Dipartimento/Struttura xxxxxx xxxxxxxxxxxx xxxxxxxx xxxxx xxxxxxxxxxxxxxxxxxx xxxxx</a:t>
            </a:r>
          </a:p>
        </p:txBody>
      </p:sp>
      <p:sp>
        <p:nvSpPr>
          <p:cNvPr id="17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49860" y="12470749"/>
            <a:ext cx="504541" cy="483903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6" name="Corpo livello uno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Testo elenco puntato diapositiva</a:t>
            </a:r>
          </a:p>
        </p:txBody>
      </p:sp>
      <p:sp>
        <p:nvSpPr>
          <p:cNvPr id="187" name="Pappardelle con burro al prezzemolo, nocciole tostate e scaglie di parmigian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88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18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 e lime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3100" spc="-262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08990">
              <a:lnSpc>
                <a:spcPct val="100000"/>
              </a:lnSpc>
              <a:buSzTx/>
              <a:buNone/>
              <a:defRPr sz="3500" b="1" cap="small"/>
            </a:lvl1pPr>
            <a:lvl2pPr marL="1054100" indent="-444500" defTabSz="808990">
              <a:lnSpc>
                <a:spcPct val="100000"/>
              </a:lnSpc>
              <a:defRPr sz="3500" b="1" cap="small"/>
            </a:lvl2pPr>
            <a:lvl3pPr marL="1663700" indent="-444500" defTabSz="808990">
              <a:lnSpc>
                <a:spcPct val="100000"/>
              </a:lnSpc>
              <a:defRPr sz="3500" b="1" cap="small"/>
            </a:lvl3pPr>
            <a:lvl4pPr marL="2273300" indent="-444500" defTabSz="808990">
              <a:lnSpc>
                <a:spcPct val="100000"/>
              </a:lnSpc>
              <a:defRPr sz="3500" b="1" cap="small"/>
            </a:lvl4pPr>
            <a:lvl5pPr marL="2882900" indent="-444500" defTabSz="808990">
              <a:lnSpc>
                <a:spcPct val="100000"/>
              </a:lnSpc>
              <a:defRPr sz="3500" b="1" cap="small"/>
            </a:lvl5pPr>
          </a:lstStyle>
          <a:p>
            <a:r>
              <a:t>Autore e data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Corpo livello uno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6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Sottotitolo presentazione</a:t>
            </a:r>
          </a:p>
        </p:txBody>
      </p:sp>
      <p:sp>
        <p:nvSpPr>
          <p:cNvPr id="2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otola con frittelle al salmone, insalata e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Titolo</a:t>
            </a:r>
          </a:p>
        </p:txBody>
      </p:sp>
      <p:sp>
        <p:nvSpPr>
          <p:cNvPr id="3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4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Corpo livello uno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Testo elenco puntato diapositiva</a:t>
            </a:r>
          </a:p>
        </p:txBody>
      </p:sp>
      <p:sp>
        <p:nvSpPr>
          <p:cNvPr id="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rpo livello uno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Corpo livello uno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Testo elenco puntato diapositiva</a:t>
            </a:r>
          </a:p>
        </p:txBody>
      </p:sp>
      <p:sp>
        <p:nvSpPr>
          <p:cNvPr id="62" name="Pappardelle con burro al prezzemolo, nocciole tostate e scaglie di parmigian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6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se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Titolo sezione</a:t>
            </a:r>
          </a:p>
        </p:txBody>
      </p:sp>
      <p:sp>
        <p:nvSpPr>
          <p:cNvPr id="7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1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8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olo programm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Titolo programma</a:t>
            </a:r>
          </a:p>
        </p:txBody>
      </p:sp>
      <p:sp>
        <p:nvSpPr>
          <p:cNvPr id="89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buSzTx/>
              <a:buNone/>
              <a:defRPr sz="5500" b="1">
                <a:latin typeface="+mj-lt"/>
                <a:ea typeface="+mj-ea"/>
                <a:cs typeface="+mj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defRPr sz="5500" b="1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Sottotitolo programma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Corpo livello uno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Argomenti del programma</a:t>
            </a:r>
          </a:p>
        </p:txBody>
      </p:sp>
      <p:sp>
        <p:nvSpPr>
          <p:cNvPr id="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3810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9906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6002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22098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8194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34290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40386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46482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5257800" marR="0" indent="-381000" algn="l" defTabSz="2438337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hyperlink" Target="https://www.anvur.it/wp-content/uploads/2021/02/Documento-GEV-TM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ttangolo"/>
          <p:cNvSpPr/>
          <p:nvPr/>
        </p:nvSpPr>
        <p:spPr>
          <a:xfrm>
            <a:off x="15039102" y="-44644"/>
            <a:ext cx="9396540" cy="138052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9" name="TERZA MISSIONE"/>
          <p:cNvSpPr txBox="1">
            <a:spLocks noGrp="1"/>
          </p:cNvSpPr>
          <p:nvPr>
            <p:ph type="title" idx="4294967295"/>
          </p:nvPr>
        </p:nvSpPr>
        <p:spPr>
          <a:xfrm>
            <a:off x="5459372" y="4181502"/>
            <a:ext cx="9217016" cy="4648205"/>
          </a:xfrm>
          <a:prstGeom prst="rect">
            <a:avLst/>
          </a:prstGeom>
        </p:spPr>
        <p:txBody>
          <a:bodyPr anchor="b"/>
          <a:lstStyle>
            <a:lvl1pPr>
              <a:defRPr sz="12500" spc="-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TERZA MISSIONE</a:t>
            </a:r>
          </a:p>
        </p:txBody>
      </p:sp>
      <p:sp>
        <p:nvSpPr>
          <p:cNvPr id="200" name="Segnaposto testo 1"/>
          <p:cNvSpPr txBox="1">
            <a:spLocks noGrp="1"/>
          </p:cNvSpPr>
          <p:nvPr>
            <p:ph type="body" sz="quarter" idx="4294967295"/>
          </p:nvPr>
        </p:nvSpPr>
        <p:spPr>
          <a:xfrm>
            <a:off x="5454217" y="3591662"/>
            <a:ext cx="9227327" cy="961619"/>
          </a:xfrm>
          <a:prstGeom prst="rect">
            <a:avLst/>
          </a:prstGeom>
        </p:spPr>
        <p:txBody>
          <a:bodyPr numCol="1" spcCol="38100"/>
          <a:lstStyle/>
          <a:p>
            <a:pPr marL="0" indent="0" defTabSz="800734">
              <a:lnSpc>
                <a:spcPct val="100000"/>
              </a:lnSpc>
              <a:buSzTx/>
              <a:buNone/>
              <a:defRPr sz="4800" b="1" cap="small">
                <a:latin typeface="+mj-lt"/>
                <a:ea typeface="+mj-ea"/>
                <a:cs typeface="+mj-cs"/>
                <a:sym typeface="Helvetica Neue"/>
              </a:defRPr>
            </a:pPr>
            <a:r>
              <a:t>Vademecum - </a:t>
            </a:r>
            <a:r>
              <a:rPr>
                <a:solidFill>
                  <a:srgbClr val="FFFFFF"/>
                </a:solidFill>
              </a:rPr>
              <a:t>Bandi TM 2023</a:t>
            </a:r>
          </a:p>
        </p:txBody>
      </p:sp>
      <p:sp>
        <p:nvSpPr>
          <p:cNvPr id="201" name="Ficlit - 16 gennaio 2023"/>
          <p:cNvSpPr txBox="1"/>
          <p:nvPr/>
        </p:nvSpPr>
        <p:spPr>
          <a:xfrm>
            <a:off x="5449063" y="9185747"/>
            <a:ext cx="9227327" cy="961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algn="r" defTabSz="825500">
              <a:defRPr sz="4000" b="1" cap="small">
                <a:solidFill>
                  <a:srgbClr val="000000"/>
                </a:solidFill>
              </a:defRPr>
            </a:lvl1pPr>
          </a:lstStyle>
          <a:p>
            <a:r>
              <a:t>Ficlit - 20 marzo 2023</a:t>
            </a:r>
          </a:p>
        </p:txBody>
      </p:sp>
      <p:sp>
        <p:nvSpPr>
          <p:cNvPr id="202" name="Linea"/>
          <p:cNvSpPr/>
          <p:nvPr/>
        </p:nvSpPr>
        <p:spPr>
          <a:xfrm flipV="1">
            <a:off x="17872559" y="1232448"/>
            <a:ext cx="3729626" cy="11251104"/>
          </a:xfrm>
          <a:prstGeom prst="line">
            <a:avLst/>
          </a:prstGeom>
          <a:ln w="762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B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Rettangolo"/>
          <p:cNvGrpSpPr/>
          <p:nvPr/>
        </p:nvGrpSpPr>
        <p:grpSpPr>
          <a:xfrm>
            <a:off x="11303574" y="4134130"/>
            <a:ext cx="7340705" cy="9261476"/>
            <a:chOff x="0" y="-1"/>
            <a:chExt cx="7340704" cy="9261474"/>
          </a:xfrm>
        </p:grpSpPr>
        <p:sp>
          <p:nvSpPr>
            <p:cNvPr id="204" name="Rettangolo"/>
            <p:cNvSpPr/>
            <p:nvPr/>
          </p:nvSpPr>
          <p:spPr>
            <a:xfrm>
              <a:off x="61527" y="44960"/>
              <a:ext cx="7217649" cy="9171551"/>
            </a:xfrm>
            <a:prstGeom prst="rect">
              <a:avLst/>
            </a:prstGeom>
            <a:solidFill>
              <a:srgbClr val="666E7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pic>
          <p:nvPicPr>
            <p:cNvPr id="205" name="Rettangolo Rettangolo" descr="Rettangolo Rettangol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2"/>
              <a:ext cx="7340705" cy="92614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7" name="Rettangolo"/>
          <p:cNvSpPr/>
          <p:nvPr/>
        </p:nvSpPr>
        <p:spPr>
          <a:xfrm>
            <a:off x="19956349" y="-44644"/>
            <a:ext cx="4473799" cy="13805288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8" name="Rettangolo"/>
          <p:cNvSpPr/>
          <p:nvPr/>
        </p:nvSpPr>
        <p:spPr>
          <a:xfrm>
            <a:off x="21605137" y="-44644"/>
            <a:ext cx="2825011" cy="13805288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09" name="Schermata 2023-01-12 alle 14.46.25.png" descr="Schermata 2023-01-12 alle 14.46.25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957876" y="12800720"/>
            <a:ext cx="4470745" cy="943828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Monitorare"/>
          <p:cNvSpPr txBox="1"/>
          <p:nvPr/>
        </p:nvSpPr>
        <p:spPr>
          <a:xfrm rot="16200000">
            <a:off x="15872810" y="6861554"/>
            <a:ext cx="9779005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Bandi TM 2023</a:t>
            </a:r>
          </a:p>
        </p:txBody>
      </p:sp>
      <p:sp>
        <p:nvSpPr>
          <p:cNvPr id="211" name="PUBLIC ENGAGEMENT"/>
          <p:cNvSpPr txBox="1"/>
          <p:nvPr/>
        </p:nvSpPr>
        <p:spPr>
          <a:xfrm>
            <a:off x="1206493" y="516718"/>
            <a:ext cx="5191856" cy="216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cap="sm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Bandi TM 2023</a:t>
            </a:r>
          </a:p>
        </p:txBody>
      </p:sp>
      <p:sp>
        <p:nvSpPr>
          <p:cNvPr id="212" name="Tipologie"/>
          <p:cNvSpPr txBox="1"/>
          <p:nvPr/>
        </p:nvSpPr>
        <p:spPr>
          <a:xfrm>
            <a:off x="4599933" y="2767907"/>
            <a:ext cx="1998138" cy="1220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>
              <a:lnSpc>
                <a:spcPct val="80000"/>
              </a:lnSpc>
              <a:defRPr sz="5000" b="1" cap="small" spc="-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Ambiti:</a:t>
            </a:r>
          </a:p>
        </p:txBody>
      </p:sp>
      <p:grpSp>
        <p:nvGrpSpPr>
          <p:cNvPr id="217" name="Spettacoli"/>
          <p:cNvGrpSpPr/>
          <p:nvPr/>
        </p:nvGrpSpPr>
        <p:grpSpPr>
          <a:xfrm>
            <a:off x="1206498" y="4125536"/>
            <a:ext cx="8785008" cy="2189764"/>
            <a:chOff x="-1" y="0"/>
            <a:chExt cx="8785007" cy="2189763"/>
          </a:xfrm>
        </p:grpSpPr>
        <p:grpSp>
          <p:nvGrpSpPr>
            <p:cNvPr id="215" name="Spettacoli"/>
            <p:cNvGrpSpPr/>
            <p:nvPr/>
          </p:nvGrpSpPr>
          <p:grpSpPr>
            <a:xfrm>
              <a:off x="290759" y="132614"/>
              <a:ext cx="8203484" cy="1659308"/>
              <a:chOff x="0" y="0"/>
              <a:chExt cx="8203483" cy="1659307"/>
            </a:xfrm>
          </p:grpSpPr>
          <p:sp>
            <p:nvSpPr>
              <p:cNvPr id="213" name="Rettangolo"/>
              <p:cNvSpPr/>
              <p:nvPr/>
            </p:nvSpPr>
            <p:spPr>
              <a:xfrm>
                <a:off x="-1" y="-1"/>
                <a:ext cx="8203484" cy="165930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42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14" name="Avvicinamento al mondo delle imprese: attività innovative volte ad aprire un dialogo per avvicinare i Dipartimenti al mondo delle imprese;"/>
              <p:cNvSpPr txBox="1"/>
              <p:nvPr/>
            </p:nvSpPr>
            <p:spPr>
              <a:xfrm>
                <a:off x="-1" y="209781"/>
                <a:ext cx="8203484" cy="1206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825500">
                  <a:defRPr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t>Avvicinamento al mondo delle imprese:</a:t>
                </a:r>
                <a:r>
                  <a:rPr b="0"/>
                  <a:t> attività innovative volte ad aprire un dialogo per avvicinare i Dipartimenti al mondo delle imprese;</a:t>
                </a:r>
              </a:p>
            </p:txBody>
          </p:sp>
        </p:grpSp>
        <p:pic>
          <p:nvPicPr>
            <p:cNvPr id="216" name="Spettacoli Spettacoli" descr="Spettacoli Spettacoli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" y="0"/>
              <a:ext cx="8785008" cy="2189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8" name="Linea"/>
          <p:cNvSpPr/>
          <p:nvPr/>
        </p:nvSpPr>
        <p:spPr>
          <a:xfrm>
            <a:off x="1289716" y="2822575"/>
            <a:ext cx="3182774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23" name="Spettacoli"/>
          <p:cNvGrpSpPr/>
          <p:nvPr/>
        </p:nvGrpSpPr>
        <p:grpSpPr>
          <a:xfrm>
            <a:off x="1206496" y="7446957"/>
            <a:ext cx="8785008" cy="2189766"/>
            <a:chOff x="-1" y="0"/>
            <a:chExt cx="8785007" cy="2189764"/>
          </a:xfrm>
        </p:grpSpPr>
        <p:grpSp>
          <p:nvGrpSpPr>
            <p:cNvPr id="221" name="Spettacoli"/>
            <p:cNvGrpSpPr/>
            <p:nvPr/>
          </p:nvGrpSpPr>
          <p:grpSpPr>
            <a:xfrm>
              <a:off x="290759" y="132614"/>
              <a:ext cx="8203484" cy="1659308"/>
              <a:chOff x="0" y="0"/>
              <a:chExt cx="8203483" cy="1659306"/>
            </a:xfrm>
          </p:grpSpPr>
          <p:sp>
            <p:nvSpPr>
              <p:cNvPr id="219" name="Rettangolo"/>
              <p:cNvSpPr/>
              <p:nvPr/>
            </p:nvSpPr>
            <p:spPr>
              <a:xfrm>
                <a:off x="-1" y="0"/>
                <a:ext cx="8203484" cy="165930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42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20" name="Public engagement: attività di divulgazione al di fuori dell'ambito accademico rivolte a enti pubblici, scuole, associazioni no profit e del volontariato, cittadini e cittadine, organizzazioni e istituzioni, sui temi più ampi […];"/>
              <p:cNvSpPr txBox="1"/>
              <p:nvPr/>
            </p:nvSpPr>
            <p:spPr>
              <a:xfrm>
                <a:off x="-1" y="25630"/>
                <a:ext cx="8203484" cy="157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825500">
                  <a:defRPr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t>Public engagement: </a:t>
                </a:r>
                <a:r>
                  <a:rPr b="0"/>
                  <a:t>attività di divulgazione al di fuori dell'ambito accademico rivolte a enti pubblici, scuole, associazioni no profit e del volontariato, cittadini e cittadine, organizzazioni e istituzioni, sui temi più ampi […];</a:t>
                </a:r>
              </a:p>
            </p:txBody>
          </p:sp>
        </p:grpSp>
        <p:pic>
          <p:nvPicPr>
            <p:cNvPr id="222" name="Spettacoli Spettacoli" descr="Spettacoli Spettacoli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" y="-1"/>
              <a:ext cx="8785008" cy="2189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8" name="Spettacoli"/>
          <p:cNvGrpSpPr/>
          <p:nvPr/>
        </p:nvGrpSpPr>
        <p:grpSpPr>
          <a:xfrm>
            <a:off x="1206496" y="10768381"/>
            <a:ext cx="8785008" cy="2189766"/>
            <a:chOff x="-1" y="0"/>
            <a:chExt cx="8785007" cy="2189764"/>
          </a:xfrm>
        </p:grpSpPr>
        <p:grpSp>
          <p:nvGrpSpPr>
            <p:cNvPr id="226" name="Spettacoli"/>
            <p:cNvGrpSpPr/>
            <p:nvPr/>
          </p:nvGrpSpPr>
          <p:grpSpPr>
            <a:xfrm>
              <a:off x="290759" y="132614"/>
              <a:ext cx="8203484" cy="1659308"/>
              <a:chOff x="0" y="0"/>
              <a:chExt cx="8203483" cy="1659306"/>
            </a:xfrm>
          </p:grpSpPr>
          <p:sp>
            <p:nvSpPr>
              <p:cNvPr id="224" name="Rettangolo"/>
              <p:cNvSpPr/>
              <p:nvPr/>
            </p:nvSpPr>
            <p:spPr>
              <a:xfrm>
                <a:off x="-1" y="0"/>
                <a:ext cx="8203484" cy="165930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42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25" name="Produzione di beni pubblici di natura sociale e educativa e politiche per l'inclusione;"/>
              <p:cNvSpPr txBox="1"/>
              <p:nvPr/>
            </p:nvSpPr>
            <p:spPr>
              <a:xfrm>
                <a:off x="-1" y="393932"/>
                <a:ext cx="8203484" cy="838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825500">
                  <a:defRPr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t>Produzione di beni pubblici </a:t>
                </a:r>
                <a:r>
                  <a:rPr b="0"/>
                  <a:t>di natura sociale e educativa e politiche per l'inclusione;</a:t>
                </a:r>
              </a:p>
            </p:txBody>
          </p:sp>
        </p:grpSp>
        <p:pic>
          <p:nvPicPr>
            <p:cNvPr id="227" name="Spettacoli Spettacoli" descr="Spettacoli Spettacoli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" y="-1"/>
              <a:ext cx="8785008" cy="2189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9" name="Schermata 2023-01-12 alle 15.45.01.png" descr="Schermata 2023-01-12 alle 15.45.01.png"/>
          <p:cNvPicPr>
            <a:picLocks noChangeAspect="1"/>
          </p:cNvPicPr>
          <p:nvPr/>
        </p:nvPicPr>
        <p:blipFill>
          <a:blip r:embed="rId5"/>
          <a:srcRect l="6488" t="6473" r="6256" b="1115"/>
          <a:stretch>
            <a:fillRect/>
          </a:stretch>
        </p:blipFill>
        <p:spPr>
          <a:xfrm>
            <a:off x="11303574" y="975024"/>
            <a:ext cx="7269279" cy="216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8" h="21546" extrusionOk="0">
                <a:moveTo>
                  <a:pt x="10911" y="1"/>
                </a:moveTo>
                <a:cubicBezTo>
                  <a:pt x="7524" y="-28"/>
                  <a:pt x="4141" y="844"/>
                  <a:pt x="2385" y="2633"/>
                </a:cubicBezTo>
                <a:cubicBezTo>
                  <a:pt x="751" y="4299"/>
                  <a:pt x="337" y="5556"/>
                  <a:pt x="83" y="9632"/>
                </a:cubicBezTo>
                <a:cubicBezTo>
                  <a:pt x="-302" y="15787"/>
                  <a:pt x="535" y="17459"/>
                  <a:pt x="5139" y="19815"/>
                </a:cubicBezTo>
                <a:cubicBezTo>
                  <a:pt x="7367" y="20955"/>
                  <a:pt x="8826" y="21518"/>
                  <a:pt x="10207" y="21545"/>
                </a:cubicBezTo>
                <a:cubicBezTo>
                  <a:pt x="11589" y="21572"/>
                  <a:pt x="12884" y="21061"/>
                  <a:pt x="14786" y="20000"/>
                </a:cubicBezTo>
                <a:cubicBezTo>
                  <a:pt x="19208" y="17536"/>
                  <a:pt x="21298" y="13941"/>
                  <a:pt x="21298" y="8824"/>
                </a:cubicBezTo>
                <a:cubicBezTo>
                  <a:pt x="21298" y="5438"/>
                  <a:pt x="20955" y="4281"/>
                  <a:pt x="19485" y="2783"/>
                </a:cubicBezTo>
                <a:cubicBezTo>
                  <a:pt x="17700" y="964"/>
                  <a:pt x="14298" y="29"/>
                  <a:pt x="10911" y="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30" name="Scadenza: 4 maggio 2023, ore 14.00…"/>
          <p:cNvSpPr txBox="1"/>
          <p:nvPr/>
        </p:nvSpPr>
        <p:spPr>
          <a:xfrm>
            <a:off x="11257951" y="1468904"/>
            <a:ext cx="7340705" cy="1182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30000"/>
              </a:lnSpc>
              <a:defRPr sz="3000" b="1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Scadenza</a:t>
            </a:r>
            <a:r>
              <a:rPr u="none"/>
              <a:t>: 4 maggio 2023, ore 14.00</a:t>
            </a:r>
          </a:p>
          <a:p>
            <a:pPr>
              <a:lnSpc>
                <a:spcPct val="130000"/>
              </a:lnSpc>
              <a:defRPr sz="30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Budget</a:t>
            </a:r>
            <a:r>
              <a:rPr b="0"/>
              <a:t> </a:t>
            </a:r>
            <a:r>
              <a:t>≤</a:t>
            </a:r>
            <a:r>
              <a:rPr b="0"/>
              <a:t> </a:t>
            </a:r>
            <a:r>
              <a:t>€10.000</a:t>
            </a:r>
            <a:r>
              <a:rPr b="0"/>
              <a:t> per Dipartimento</a:t>
            </a:r>
          </a:p>
        </p:txBody>
      </p:sp>
      <p:sp>
        <p:nvSpPr>
          <p:cNvPr id="231" name="Formulazione di programmi di pubblico interesse;…"/>
          <p:cNvSpPr txBox="1"/>
          <p:nvPr/>
        </p:nvSpPr>
        <p:spPr>
          <a:xfrm>
            <a:off x="11663083" y="4332568"/>
            <a:ext cx="6621683" cy="886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Organizzazione di seminari per avvicinare ai temi del rapporto con le imprese e collaborazione con enti e/o istituzioni del territorio;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Coinvolgimento dei cittadini in progetti di ricerca applicata o di </a:t>
            </a:r>
            <a:r>
              <a:rPr i="1"/>
              <a:t>citizen science</a:t>
            </a:r>
            <a:r>
              <a:t>.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Organizzazione di progetti che offrano al personale universitario, in particolare neo-assunti e giovani, occasioni di approfondimento nell'ambito dei campi di Terza Missione;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Collaborazione con enti, istituzioni o associazioni del territorio per l'organizzazione di eventi presso i musei, i Dipartimenti o strutture esterne all’Ateneo; 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Progetti finalizzati ad incentivare le attività di formazione continua agli insegnanti e ai professionisti.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Formulazione di programmi di pubblico interesse;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Partecipazione a progetti di sviluppo urbano o valorizzazione del territorio;</a:t>
            </a:r>
          </a:p>
          <a:p>
            <a:pPr marL="220578" indent="-220578" algn="l">
              <a:spcBef>
                <a:spcPts val="600"/>
              </a:spcBef>
              <a:buSzPct val="60000"/>
              <a:buBlip>
                <a:blip r:embed="rId6"/>
              </a:buBlip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Iniziative di democrazia partecipativa e </a:t>
            </a:r>
            <a:r>
              <a:rPr i="1"/>
              <a:t>consensus conferences</a:t>
            </a:r>
            <a:r>
              <a:t>;</a:t>
            </a:r>
          </a:p>
        </p:txBody>
      </p:sp>
      <p:sp>
        <p:nvSpPr>
          <p:cNvPr id="232" name="Linea"/>
          <p:cNvSpPr/>
          <p:nvPr/>
        </p:nvSpPr>
        <p:spPr>
          <a:xfrm flipV="1">
            <a:off x="10045700" y="4542354"/>
            <a:ext cx="1828800" cy="490013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3" name="Linea"/>
          <p:cNvSpPr/>
          <p:nvPr/>
        </p:nvSpPr>
        <p:spPr>
          <a:xfrm flipV="1">
            <a:off x="10045700" y="6033977"/>
            <a:ext cx="1828800" cy="1645325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4" name="Linea"/>
          <p:cNvSpPr/>
          <p:nvPr/>
        </p:nvSpPr>
        <p:spPr>
          <a:xfrm>
            <a:off x="10045700" y="5207093"/>
            <a:ext cx="1828801" cy="810944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5" name="Linea"/>
          <p:cNvSpPr/>
          <p:nvPr/>
        </p:nvSpPr>
        <p:spPr>
          <a:xfrm flipV="1">
            <a:off x="10045700" y="6753292"/>
            <a:ext cx="1828800" cy="1129210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6" name="Linea"/>
          <p:cNvSpPr/>
          <p:nvPr/>
        </p:nvSpPr>
        <p:spPr>
          <a:xfrm>
            <a:off x="10045699" y="8354874"/>
            <a:ext cx="1828802" cy="195343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7" name="Linea"/>
          <p:cNvSpPr/>
          <p:nvPr/>
        </p:nvSpPr>
        <p:spPr>
          <a:xfrm>
            <a:off x="10045700" y="9004513"/>
            <a:ext cx="1828800" cy="1009987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8" name="Linea"/>
          <p:cNvSpPr/>
          <p:nvPr/>
        </p:nvSpPr>
        <p:spPr>
          <a:xfrm flipV="1">
            <a:off x="10045699" y="8633043"/>
            <a:ext cx="1828801" cy="1977876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9" name="Linea"/>
          <p:cNvSpPr/>
          <p:nvPr/>
        </p:nvSpPr>
        <p:spPr>
          <a:xfrm flipV="1">
            <a:off x="10045700" y="10049945"/>
            <a:ext cx="1828800" cy="1521522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0" name="Linea"/>
          <p:cNvSpPr/>
          <p:nvPr/>
        </p:nvSpPr>
        <p:spPr>
          <a:xfrm flipV="1">
            <a:off x="10045700" y="11142409"/>
            <a:ext cx="1828800" cy="556058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1" name="Linea"/>
          <p:cNvSpPr/>
          <p:nvPr/>
        </p:nvSpPr>
        <p:spPr>
          <a:xfrm>
            <a:off x="10045699" y="11835743"/>
            <a:ext cx="1828802" cy="1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2" name="Linea"/>
          <p:cNvSpPr/>
          <p:nvPr/>
        </p:nvSpPr>
        <p:spPr>
          <a:xfrm>
            <a:off x="10045699" y="12240913"/>
            <a:ext cx="1828801" cy="350438"/>
          </a:xfrm>
          <a:prstGeom prst="line">
            <a:avLst/>
          </a:prstGeom>
          <a:ln w="508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3" name="Esempi"/>
          <p:cNvSpPr txBox="1"/>
          <p:nvPr/>
        </p:nvSpPr>
        <p:spPr>
          <a:xfrm>
            <a:off x="11380415" y="3455372"/>
            <a:ext cx="16231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Esempi</a:t>
            </a:r>
          </a:p>
        </p:txBody>
      </p:sp>
      <p:pic>
        <p:nvPicPr>
          <p:cNvPr id="244" name="depositphotos_200718510-stock-illustration-label-document-logo-icon-design.jpg" descr="depositphotos_200718510-stock-illustration-label-document-logo-icon-design.jpg">
            <a:hlinkClick r:id="rId7"/>
          </p:cNvPr>
          <p:cNvPicPr>
            <a:picLocks noChangeAspect="1"/>
          </p:cNvPicPr>
          <p:nvPr/>
        </p:nvPicPr>
        <p:blipFill>
          <a:blip r:embed="rId8"/>
          <a:srcRect l="26189" t="25785" r="26067" b="25734"/>
          <a:stretch>
            <a:fillRect/>
          </a:stretch>
        </p:blipFill>
        <p:spPr>
          <a:xfrm>
            <a:off x="22390800" y="3340098"/>
            <a:ext cx="1286110" cy="104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9" h="21600" extrusionOk="0">
                <a:moveTo>
                  <a:pt x="15395" y="0"/>
                </a:moveTo>
                <a:lnTo>
                  <a:pt x="12526" y="33"/>
                </a:lnTo>
                <a:lnTo>
                  <a:pt x="7680" y="90"/>
                </a:lnTo>
                <a:lnTo>
                  <a:pt x="7641" y="4940"/>
                </a:lnTo>
                <a:cubicBezTo>
                  <a:pt x="7622" y="7610"/>
                  <a:pt x="7600" y="9882"/>
                  <a:pt x="7596" y="9988"/>
                </a:cubicBezTo>
                <a:cubicBezTo>
                  <a:pt x="7592" y="10093"/>
                  <a:pt x="7474" y="10057"/>
                  <a:pt x="7331" y="9905"/>
                </a:cubicBezTo>
                <a:cubicBezTo>
                  <a:pt x="7171" y="9737"/>
                  <a:pt x="7066" y="9255"/>
                  <a:pt x="7066" y="8650"/>
                </a:cubicBezTo>
                <a:cubicBezTo>
                  <a:pt x="7066" y="7695"/>
                  <a:pt x="7050" y="7672"/>
                  <a:pt x="6588" y="7788"/>
                </a:cubicBezTo>
                <a:cubicBezTo>
                  <a:pt x="6325" y="7854"/>
                  <a:pt x="5721" y="7970"/>
                  <a:pt x="5244" y="8051"/>
                </a:cubicBezTo>
                <a:cubicBezTo>
                  <a:pt x="4418" y="8191"/>
                  <a:pt x="4282" y="8329"/>
                  <a:pt x="2175" y="10972"/>
                </a:cubicBezTo>
                <a:cubicBezTo>
                  <a:pt x="-661" y="14530"/>
                  <a:pt x="-641" y="14292"/>
                  <a:pt x="1755" y="17341"/>
                </a:cubicBezTo>
                <a:cubicBezTo>
                  <a:pt x="3149" y="19114"/>
                  <a:pt x="3640" y="19614"/>
                  <a:pt x="4010" y="19614"/>
                </a:cubicBezTo>
                <a:cubicBezTo>
                  <a:pt x="4369" y="19614"/>
                  <a:pt x="4846" y="19157"/>
                  <a:pt x="6026" y="17710"/>
                </a:cubicBezTo>
                <a:cubicBezTo>
                  <a:pt x="6881" y="16661"/>
                  <a:pt x="7601" y="15887"/>
                  <a:pt x="7609" y="15995"/>
                </a:cubicBezTo>
                <a:cubicBezTo>
                  <a:pt x="7617" y="16103"/>
                  <a:pt x="7611" y="17308"/>
                  <a:pt x="7596" y="18670"/>
                </a:cubicBezTo>
                <a:cubicBezTo>
                  <a:pt x="7581" y="20032"/>
                  <a:pt x="7619" y="21254"/>
                  <a:pt x="7680" y="21378"/>
                </a:cubicBezTo>
                <a:cubicBezTo>
                  <a:pt x="7752" y="21526"/>
                  <a:pt x="10053" y="21600"/>
                  <a:pt x="14355" y="21600"/>
                </a:cubicBezTo>
                <a:lnTo>
                  <a:pt x="20939" y="21600"/>
                </a:lnTo>
                <a:lnTo>
                  <a:pt x="20939" y="13049"/>
                </a:lnTo>
                <a:lnTo>
                  <a:pt x="20939" y="4497"/>
                </a:lnTo>
                <a:lnTo>
                  <a:pt x="19156" y="2232"/>
                </a:lnTo>
                <a:lnTo>
                  <a:pt x="17398" y="8"/>
                </a:lnTo>
                <a:lnTo>
                  <a:pt x="15395" y="0"/>
                </a:lnTo>
                <a:close/>
              </a:path>
            </a:pathLst>
          </a:custGeom>
          <a:ln w="12700">
            <a:miter lim="400000"/>
          </a:ln>
        </p:spPr>
      </p:pic>
      <p:grpSp>
        <p:nvGrpSpPr>
          <p:cNvPr id="247" name="Documento di riferimento: VQR 2015-2019 (Campi d’azione a, b, c)"/>
          <p:cNvGrpSpPr/>
          <p:nvPr/>
        </p:nvGrpSpPr>
        <p:grpSpPr>
          <a:xfrm>
            <a:off x="21795048" y="4532325"/>
            <a:ext cx="2846113" cy="988113"/>
            <a:chOff x="0" y="0"/>
            <a:chExt cx="2846112" cy="988111"/>
          </a:xfrm>
        </p:grpSpPr>
        <p:sp>
          <p:nvSpPr>
            <p:cNvPr id="245" name="Rettangolo"/>
            <p:cNvSpPr/>
            <p:nvPr/>
          </p:nvSpPr>
          <p:spPr>
            <a:xfrm>
              <a:off x="-1" y="-1"/>
              <a:ext cx="2353268" cy="988113"/>
            </a:xfrm>
            <a:prstGeom prst="roundRect">
              <a:avLst>
                <a:gd name="adj" fmla="val 0"/>
              </a:avLst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>
                <a:defRPr sz="1500">
                  <a:solidFill>
                    <a:srgbClr val="DDDDDD"/>
                  </a:solidFill>
                </a:defRPr>
              </a:pPr>
              <a:endParaRPr/>
            </a:p>
          </p:txBody>
        </p:sp>
        <p:sp>
          <p:nvSpPr>
            <p:cNvPr id="246" name="Documento di riferimento: VQR 2015-2019 (Campi d’azione a, b, c)"/>
            <p:cNvSpPr txBox="1"/>
            <p:nvPr/>
          </p:nvSpPr>
          <p:spPr>
            <a:xfrm>
              <a:off x="483535" y="1982"/>
              <a:ext cx="2362578" cy="984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>
                <a:defRPr sz="1700">
                  <a:solidFill>
                    <a:srgbClr val="DDDDDD"/>
                  </a:solidFill>
                </a:defRPr>
              </a:lvl1pPr>
            </a:lstStyle>
            <a:p>
              <a:r>
                <a:t>Documento di riferimento: VQR 2015-2019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B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Spettacoli"/>
          <p:cNvGrpSpPr/>
          <p:nvPr/>
        </p:nvGrpSpPr>
        <p:grpSpPr>
          <a:xfrm>
            <a:off x="1523186" y="3713982"/>
            <a:ext cx="2715833" cy="1294724"/>
            <a:chOff x="-1" y="0"/>
            <a:chExt cx="2715832" cy="1294723"/>
          </a:xfrm>
        </p:grpSpPr>
        <p:grpSp>
          <p:nvGrpSpPr>
            <p:cNvPr id="251" name="Spettacoli"/>
            <p:cNvGrpSpPr/>
            <p:nvPr/>
          </p:nvGrpSpPr>
          <p:grpSpPr>
            <a:xfrm>
              <a:off x="215897" y="139697"/>
              <a:ext cx="2284034" cy="735928"/>
              <a:chOff x="0" y="0"/>
              <a:chExt cx="2284032" cy="735926"/>
            </a:xfrm>
          </p:grpSpPr>
          <p:sp>
            <p:nvSpPr>
              <p:cNvPr id="249" name="Rettangolo"/>
              <p:cNvSpPr/>
              <p:nvPr/>
            </p:nvSpPr>
            <p:spPr>
              <a:xfrm>
                <a:off x="-1" y="-1"/>
                <a:ext cx="2284033" cy="73592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50" name="10 punti"/>
              <p:cNvSpPr txBox="1"/>
              <p:nvPr/>
            </p:nvSpPr>
            <p:spPr>
              <a:xfrm>
                <a:off x="-1" y="120311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10 punti</a:t>
                </a:r>
              </a:p>
            </p:txBody>
          </p:sp>
        </p:grpSp>
        <p:pic>
          <p:nvPicPr>
            <p:cNvPr id="252" name="Spettacoli Spettacoli" descr="Spettacoli Spettacoli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1"/>
              <a:ext cx="2715834" cy="12947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8" name="Divulgazione"/>
          <p:cNvGrpSpPr/>
          <p:nvPr/>
        </p:nvGrpSpPr>
        <p:grpSpPr>
          <a:xfrm>
            <a:off x="1523186" y="6482612"/>
            <a:ext cx="2715833" cy="1294728"/>
            <a:chOff x="-1" y="-1"/>
            <a:chExt cx="2715832" cy="1294727"/>
          </a:xfrm>
        </p:grpSpPr>
        <p:grpSp>
          <p:nvGrpSpPr>
            <p:cNvPr id="256" name="Divulgazione"/>
            <p:cNvGrpSpPr/>
            <p:nvPr/>
          </p:nvGrpSpPr>
          <p:grpSpPr>
            <a:xfrm>
              <a:off x="215897" y="139698"/>
              <a:ext cx="2284034" cy="735929"/>
              <a:chOff x="0" y="-1"/>
              <a:chExt cx="2284032" cy="735927"/>
            </a:xfrm>
          </p:grpSpPr>
          <p:sp>
            <p:nvSpPr>
              <p:cNvPr id="254" name="Rettangolo"/>
              <p:cNvSpPr/>
              <p:nvPr/>
            </p:nvSpPr>
            <p:spPr>
              <a:xfrm>
                <a:off x="-1" y="-2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55" name="20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20 punti</a:t>
                </a:r>
              </a:p>
            </p:txBody>
          </p:sp>
        </p:grpSp>
        <p:pic>
          <p:nvPicPr>
            <p:cNvPr id="257" name="Divulgazione Divulgazione" descr="Divulgazione Divulgazion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3" name="Scuola"/>
          <p:cNvGrpSpPr/>
          <p:nvPr/>
        </p:nvGrpSpPr>
        <p:grpSpPr>
          <a:xfrm>
            <a:off x="1523186" y="5098293"/>
            <a:ext cx="2715833" cy="1294728"/>
            <a:chOff x="-1" y="-1"/>
            <a:chExt cx="2715832" cy="1294727"/>
          </a:xfrm>
        </p:grpSpPr>
        <p:grpSp>
          <p:nvGrpSpPr>
            <p:cNvPr id="261" name="Scuola"/>
            <p:cNvGrpSpPr/>
            <p:nvPr/>
          </p:nvGrpSpPr>
          <p:grpSpPr>
            <a:xfrm>
              <a:off x="215897" y="139697"/>
              <a:ext cx="2284034" cy="735929"/>
              <a:chOff x="0" y="0"/>
              <a:chExt cx="2284032" cy="735927"/>
            </a:xfrm>
          </p:grpSpPr>
          <p:sp>
            <p:nvSpPr>
              <p:cNvPr id="259" name="Rettangolo"/>
              <p:cNvSpPr/>
              <p:nvPr/>
            </p:nvSpPr>
            <p:spPr>
              <a:xfrm>
                <a:off x="-1" y="-1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60" name="10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10 punti</a:t>
                </a:r>
              </a:p>
            </p:txBody>
          </p:sp>
        </p:grpSp>
        <p:pic>
          <p:nvPicPr>
            <p:cNvPr id="262" name="Scuola Scuola" descr="Scuola Scuol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4" name="Organizzazione di concerti, spettacoli teatrali, rassegne cinematografiche, eventi sportivi, mostre, esposizioni e altri eventi"/>
          <p:cNvSpPr txBox="1"/>
          <p:nvPr/>
        </p:nvSpPr>
        <p:spPr>
          <a:xfrm>
            <a:off x="4938785" y="3273048"/>
            <a:ext cx="4445001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Innovatività</a:t>
            </a:r>
            <a:r>
              <a:rPr b="0"/>
              <a:t> dell’azione proposta, che può anche declinarsi nella trasformazione di episodiche attività individuali di successo in azioni continuative</a:t>
            </a:r>
          </a:p>
        </p:txBody>
      </p:sp>
      <p:sp>
        <p:nvSpPr>
          <p:cNvPr id="265" name="Attività di coinvolgimento e interazione con il mondo della scuola (simulazioni, esperimenti hands-on e altre attività laboratoriali, didattica)"/>
          <p:cNvSpPr txBox="1"/>
          <p:nvPr/>
        </p:nvSpPr>
        <p:spPr>
          <a:xfrm>
            <a:off x="4938785" y="5396632"/>
            <a:ext cx="4445001" cy="72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Continuità</a:t>
            </a:r>
            <a:r>
              <a:rPr b="0"/>
              <a:t> e replicabilità del progetto</a:t>
            </a:r>
          </a:p>
        </p:txBody>
      </p:sp>
      <p:sp>
        <p:nvSpPr>
          <p:cNvPr id="266" name="Pubblicazioni (cartacee e digitali) dedicate al pubblico non accademico…"/>
          <p:cNvSpPr txBox="1"/>
          <p:nvPr/>
        </p:nvSpPr>
        <p:spPr>
          <a:xfrm>
            <a:off x="4938785" y="6692857"/>
            <a:ext cx="4445001" cy="72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Aggregazione</a:t>
            </a:r>
            <a:r>
              <a:rPr b="0"/>
              <a:t> tra diversi Dipartimenti</a:t>
            </a:r>
          </a:p>
        </p:txBody>
      </p:sp>
      <p:grpSp>
        <p:nvGrpSpPr>
          <p:cNvPr id="269" name="Rettangolo"/>
          <p:cNvGrpSpPr/>
          <p:nvPr/>
        </p:nvGrpSpPr>
        <p:grpSpPr>
          <a:xfrm>
            <a:off x="10775678" y="869597"/>
            <a:ext cx="8435781" cy="12438171"/>
            <a:chOff x="0" y="-1"/>
            <a:chExt cx="8435779" cy="12438169"/>
          </a:xfrm>
        </p:grpSpPr>
        <p:sp>
          <p:nvSpPr>
            <p:cNvPr id="267" name="Rettangolo"/>
            <p:cNvSpPr/>
            <p:nvPr/>
          </p:nvSpPr>
          <p:spPr>
            <a:xfrm>
              <a:off x="70706" y="60380"/>
              <a:ext cx="8294367" cy="12317406"/>
            </a:xfrm>
            <a:prstGeom prst="rect">
              <a:avLst/>
            </a:prstGeom>
            <a:solidFill>
              <a:srgbClr val="666E7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pic>
          <p:nvPicPr>
            <p:cNvPr id="268" name="Rettangolo Rettangolo" descr="Rettangolo Rettangolo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"/>
              <a:ext cx="8435780" cy="124381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0" name="Elementi virtuosi"/>
          <p:cNvSpPr txBox="1"/>
          <p:nvPr/>
        </p:nvSpPr>
        <p:spPr>
          <a:xfrm>
            <a:off x="11142213" y="1137018"/>
            <a:ext cx="77027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40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Criteri di valutazione VQR - GEV</a:t>
            </a:r>
          </a:p>
        </p:txBody>
      </p:sp>
      <p:sp>
        <p:nvSpPr>
          <p:cNvPr id="271" name="Linea"/>
          <p:cNvSpPr/>
          <p:nvPr/>
        </p:nvSpPr>
        <p:spPr>
          <a:xfrm>
            <a:off x="1289716" y="2822575"/>
            <a:ext cx="3182774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76" name="Divulgazione"/>
          <p:cNvGrpSpPr/>
          <p:nvPr/>
        </p:nvGrpSpPr>
        <p:grpSpPr>
          <a:xfrm>
            <a:off x="1523186" y="7866928"/>
            <a:ext cx="2715833" cy="1294728"/>
            <a:chOff x="-1" y="-1"/>
            <a:chExt cx="2715832" cy="1294727"/>
          </a:xfrm>
        </p:grpSpPr>
        <p:grpSp>
          <p:nvGrpSpPr>
            <p:cNvPr id="274" name="Divulgazione"/>
            <p:cNvGrpSpPr/>
            <p:nvPr/>
          </p:nvGrpSpPr>
          <p:grpSpPr>
            <a:xfrm>
              <a:off x="215897" y="139698"/>
              <a:ext cx="2284034" cy="735929"/>
              <a:chOff x="0" y="-1"/>
              <a:chExt cx="2284032" cy="735927"/>
            </a:xfrm>
          </p:grpSpPr>
          <p:sp>
            <p:nvSpPr>
              <p:cNvPr id="272" name="Rettangolo"/>
              <p:cNvSpPr/>
              <p:nvPr/>
            </p:nvSpPr>
            <p:spPr>
              <a:xfrm>
                <a:off x="-1" y="-2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73" name="15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15 punti</a:t>
                </a:r>
              </a:p>
            </p:txBody>
          </p:sp>
        </p:grpSp>
        <p:pic>
          <p:nvPicPr>
            <p:cNvPr id="275" name="Divulgazione Divulgazione" descr="Divulgazione Divulgazion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1" name="Divulgazione"/>
          <p:cNvGrpSpPr/>
          <p:nvPr/>
        </p:nvGrpSpPr>
        <p:grpSpPr>
          <a:xfrm>
            <a:off x="1523186" y="9251243"/>
            <a:ext cx="2715833" cy="1294729"/>
            <a:chOff x="-1" y="-1"/>
            <a:chExt cx="2715832" cy="1294727"/>
          </a:xfrm>
        </p:grpSpPr>
        <p:grpSp>
          <p:nvGrpSpPr>
            <p:cNvPr id="279" name="Divulgazione"/>
            <p:cNvGrpSpPr/>
            <p:nvPr/>
          </p:nvGrpSpPr>
          <p:grpSpPr>
            <a:xfrm>
              <a:off x="215897" y="139698"/>
              <a:ext cx="2284034" cy="735929"/>
              <a:chOff x="0" y="-1"/>
              <a:chExt cx="2284032" cy="735927"/>
            </a:xfrm>
          </p:grpSpPr>
          <p:sp>
            <p:nvSpPr>
              <p:cNvPr id="277" name="Rettangolo"/>
              <p:cNvSpPr/>
              <p:nvPr/>
            </p:nvSpPr>
            <p:spPr>
              <a:xfrm>
                <a:off x="-1" y="-2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78" name="15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15 punti</a:t>
                </a:r>
              </a:p>
            </p:txBody>
          </p:sp>
        </p:grpSp>
        <p:pic>
          <p:nvPicPr>
            <p:cNvPr id="280" name="Divulgazione Divulgazione" descr="Divulgazione Divulgazion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6" name="Divulgazione"/>
          <p:cNvGrpSpPr/>
          <p:nvPr/>
        </p:nvGrpSpPr>
        <p:grpSpPr>
          <a:xfrm>
            <a:off x="1523186" y="10635559"/>
            <a:ext cx="2715833" cy="1294728"/>
            <a:chOff x="-1" y="-1"/>
            <a:chExt cx="2715832" cy="1294727"/>
          </a:xfrm>
        </p:grpSpPr>
        <p:grpSp>
          <p:nvGrpSpPr>
            <p:cNvPr id="284" name="Divulgazione"/>
            <p:cNvGrpSpPr/>
            <p:nvPr/>
          </p:nvGrpSpPr>
          <p:grpSpPr>
            <a:xfrm>
              <a:off x="215897" y="139698"/>
              <a:ext cx="2284034" cy="735929"/>
              <a:chOff x="0" y="-1"/>
              <a:chExt cx="2284032" cy="735927"/>
            </a:xfrm>
          </p:grpSpPr>
          <p:sp>
            <p:nvSpPr>
              <p:cNvPr id="282" name="Rettangolo"/>
              <p:cNvSpPr/>
              <p:nvPr/>
            </p:nvSpPr>
            <p:spPr>
              <a:xfrm>
                <a:off x="-1" y="-2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83" name="20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20 punti</a:t>
                </a:r>
              </a:p>
            </p:txBody>
          </p:sp>
        </p:grpSp>
        <p:pic>
          <p:nvPicPr>
            <p:cNvPr id="285" name="Divulgazione Divulgazione" descr="Divulgazione Divulgazion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1" name="Divulgazione"/>
          <p:cNvGrpSpPr/>
          <p:nvPr/>
        </p:nvGrpSpPr>
        <p:grpSpPr>
          <a:xfrm>
            <a:off x="1523186" y="12019876"/>
            <a:ext cx="2715833" cy="1294728"/>
            <a:chOff x="-1" y="-1"/>
            <a:chExt cx="2715832" cy="1294727"/>
          </a:xfrm>
        </p:grpSpPr>
        <p:grpSp>
          <p:nvGrpSpPr>
            <p:cNvPr id="289" name="Divulgazione"/>
            <p:cNvGrpSpPr/>
            <p:nvPr/>
          </p:nvGrpSpPr>
          <p:grpSpPr>
            <a:xfrm>
              <a:off x="215897" y="139698"/>
              <a:ext cx="2284034" cy="735929"/>
              <a:chOff x="0" y="-1"/>
              <a:chExt cx="2284032" cy="735927"/>
            </a:xfrm>
          </p:grpSpPr>
          <p:sp>
            <p:nvSpPr>
              <p:cNvPr id="287" name="Rettangolo"/>
              <p:cNvSpPr/>
              <p:nvPr/>
            </p:nvSpPr>
            <p:spPr>
              <a:xfrm>
                <a:off x="-1" y="-2"/>
                <a:ext cx="2284033" cy="7359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288" name="10 punti"/>
              <p:cNvSpPr txBox="1"/>
              <p:nvPr/>
            </p:nvSpPr>
            <p:spPr>
              <a:xfrm>
                <a:off x="-1" y="120310"/>
                <a:ext cx="228403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defTabSz="825500">
                  <a:defRPr sz="2500" b="1" cap="small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t>10 punti</a:t>
                </a:r>
              </a:p>
            </p:txBody>
          </p:sp>
        </p:grpSp>
        <p:pic>
          <p:nvPicPr>
            <p:cNvPr id="290" name="Divulgazione Divulgazione" descr="Divulgazione Divulgazion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" y="-2"/>
              <a:ext cx="2715834" cy="12947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2" name="Coinvolgimento di studentesse e studenti"/>
          <p:cNvSpPr txBox="1"/>
          <p:nvPr/>
        </p:nvSpPr>
        <p:spPr>
          <a:xfrm>
            <a:off x="4938785" y="8087460"/>
            <a:ext cx="3703730" cy="72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Coinvolgimento</a:t>
            </a:r>
            <a:r>
              <a:rPr b="0"/>
              <a:t> di studentesse e studenti</a:t>
            </a:r>
          </a:p>
        </p:txBody>
      </p:sp>
      <p:sp>
        <p:nvSpPr>
          <p:cNvPr id="293" name="Coinvolgimento del personale TA, di Dottorandi, Specializzandi e Assegnisti"/>
          <p:cNvSpPr txBox="1"/>
          <p:nvPr/>
        </p:nvSpPr>
        <p:spPr>
          <a:xfrm>
            <a:off x="4938783" y="9277934"/>
            <a:ext cx="4014193" cy="1026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Coinvolgimento</a:t>
            </a:r>
            <a:r>
              <a:rPr b="0"/>
              <a:t> del personale TA, di Dottorandi, Specializzandi e Assegnisti</a:t>
            </a:r>
          </a:p>
        </p:txBody>
      </p:sp>
      <p:sp>
        <p:nvSpPr>
          <p:cNvPr id="294" name="Efficacia degli indicatori proposti per il monitoraggio dell’impatto sociale, economico e culturale"/>
          <p:cNvSpPr txBox="1"/>
          <p:nvPr/>
        </p:nvSpPr>
        <p:spPr>
          <a:xfrm>
            <a:off x="4938785" y="10701954"/>
            <a:ext cx="4711212" cy="1026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Efficacia degli </a:t>
            </a:r>
            <a:r>
              <a:rPr b="1"/>
              <a:t>indicatori</a:t>
            </a:r>
            <a:r>
              <a:t> proposti per il monitoraggio dell’impatto sociale, economico e culturale</a:t>
            </a:r>
          </a:p>
        </p:txBody>
      </p:sp>
      <p:sp>
        <p:nvSpPr>
          <p:cNvPr id="295" name="Presenza di sponsorizzazioni e/o finanziamenti esterni"/>
          <p:cNvSpPr txBox="1"/>
          <p:nvPr/>
        </p:nvSpPr>
        <p:spPr>
          <a:xfrm>
            <a:off x="4938783" y="12101033"/>
            <a:ext cx="5308946" cy="72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>
              <a:lnSpc>
                <a:spcPct val="90000"/>
              </a:lnSpc>
              <a:buSzPct val="123000"/>
              <a:buChar char="•"/>
              <a:defRPr sz="21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Presenza di </a:t>
            </a:r>
            <a:r>
              <a:rPr b="1"/>
              <a:t>sponsorizzazioni</a:t>
            </a:r>
            <a:r>
              <a:t> e/o </a:t>
            </a:r>
            <a:r>
              <a:rPr b="1"/>
              <a:t>finanziamenti</a:t>
            </a:r>
            <a:r>
              <a:t> esterni</a:t>
            </a:r>
          </a:p>
        </p:txBody>
      </p:sp>
      <p:sp>
        <p:nvSpPr>
          <p:cNvPr id="296" name="Dimensione sociale,…"/>
          <p:cNvSpPr txBox="1"/>
          <p:nvPr/>
        </p:nvSpPr>
        <p:spPr>
          <a:xfrm>
            <a:off x="12101690" y="2175674"/>
            <a:ext cx="3975312" cy="1417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Dimensione sociale,</a:t>
            </a:r>
          </a:p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economica, culturale,</a:t>
            </a:r>
          </a:p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dell’impatto</a:t>
            </a:r>
          </a:p>
        </p:txBody>
      </p:sp>
      <p:sp>
        <p:nvSpPr>
          <p:cNvPr id="297" name="Rilevanza rispetto al…"/>
          <p:cNvSpPr txBox="1"/>
          <p:nvPr/>
        </p:nvSpPr>
        <p:spPr>
          <a:xfrm>
            <a:off x="12101691" y="3768057"/>
            <a:ext cx="3875089" cy="131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Rilevanza rispetto al</a:t>
            </a:r>
          </a:p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contesto di riferimento</a:t>
            </a:r>
          </a:p>
        </p:txBody>
      </p:sp>
      <p:sp>
        <p:nvSpPr>
          <p:cNvPr id="298" name="Contributo della…"/>
          <p:cNvSpPr txBox="1"/>
          <p:nvPr/>
        </p:nvSpPr>
        <p:spPr>
          <a:xfrm>
            <a:off x="12101691" y="6390367"/>
            <a:ext cx="3703731" cy="994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Contributo della</a:t>
            </a:r>
          </a:p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struttura proponente</a:t>
            </a:r>
          </a:p>
        </p:txBody>
      </p:sp>
      <p:sp>
        <p:nvSpPr>
          <p:cNvPr id="299" name="Valore aggiunto…"/>
          <p:cNvSpPr txBox="1"/>
          <p:nvPr/>
        </p:nvSpPr>
        <p:spPr>
          <a:xfrm>
            <a:off x="12101690" y="5186560"/>
            <a:ext cx="3542511" cy="994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Valore aggiunto </a:t>
            </a:r>
          </a:p>
          <a:p>
            <a: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per i beneficiari</a:t>
            </a:r>
          </a:p>
        </p:txBody>
      </p:sp>
      <p:sp>
        <p:nvSpPr>
          <p:cNvPr id="300" name="Elementi virtuosi"/>
          <p:cNvSpPr txBox="1"/>
          <p:nvPr/>
        </p:nvSpPr>
        <p:spPr>
          <a:xfrm>
            <a:off x="11454866" y="8152342"/>
            <a:ext cx="387508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4000" b="1" cap="smal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Elementi Virtuosi</a:t>
            </a:r>
          </a:p>
        </p:txBody>
      </p:sp>
      <p:sp>
        <p:nvSpPr>
          <p:cNvPr id="301" name="Dimensione sociale,…"/>
          <p:cNvSpPr txBox="1"/>
          <p:nvPr/>
        </p:nvSpPr>
        <p:spPr>
          <a:xfrm>
            <a:off x="12990690" y="12051425"/>
            <a:ext cx="5037350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Capillarità e diversificazione</a:t>
            </a:r>
          </a:p>
        </p:txBody>
      </p:sp>
      <p:sp>
        <p:nvSpPr>
          <p:cNvPr id="302" name="Dimensione sociale,…"/>
          <p:cNvSpPr txBox="1"/>
          <p:nvPr/>
        </p:nvSpPr>
        <p:spPr>
          <a:xfrm>
            <a:off x="12990690" y="10847617"/>
            <a:ext cx="4016649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Trasversalità e sinergie</a:t>
            </a:r>
          </a:p>
        </p:txBody>
      </p:sp>
      <p:sp>
        <p:nvSpPr>
          <p:cNvPr id="303" name="Dimensione sociale,…"/>
          <p:cNvSpPr txBox="1"/>
          <p:nvPr/>
        </p:nvSpPr>
        <p:spPr>
          <a:xfrm>
            <a:off x="12990690" y="9643810"/>
            <a:ext cx="5811330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defRPr sz="3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Continuità e storicità dell’evento</a:t>
            </a:r>
          </a:p>
        </p:txBody>
      </p:sp>
      <p:sp>
        <p:nvSpPr>
          <p:cNvPr id="304" name="Linea"/>
          <p:cNvSpPr/>
          <p:nvPr/>
        </p:nvSpPr>
        <p:spPr>
          <a:xfrm>
            <a:off x="12142748" y="3627175"/>
            <a:ext cx="3187704" cy="5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5" name="Linea"/>
          <p:cNvSpPr/>
          <p:nvPr/>
        </p:nvSpPr>
        <p:spPr>
          <a:xfrm>
            <a:off x="12142748" y="5135169"/>
            <a:ext cx="3187704" cy="5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6" name="Linea"/>
          <p:cNvSpPr/>
          <p:nvPr/>
        </p:nvSpPr>
        <p:spPr>
          <a:xfrm>
            <a:off x="12142748" y="6232361"/>
            <a:ext cx="3187704" cy="5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7" name="Linea"/>
          <p:cNvSpPr/>
          <p:nvPr/>
        </p:nvSpPr>
        <p:spPr>
          <a:xfrm>
            <a:off x="12142748" y="7419044"/>
            <a:ext cx="3187703" cy="5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10" name="Raggruppa"/>
          <p:cNvGrpSpPr/>
          <p:nvPr/>
        </p:nvGrpSpPr>
        <p:grpSpPr>
          <a:xfrm>
            <a:off x="11872556" y="9558438"/>
            <a:ext cx="638678" cy="709165"/>
            <a:chOff x="-102" y="-1"/>
            <a:chExt cx="638676" cy="709164"/>
          </a:xfrm>
        </p:grpSpPr>
        <p:pic>
          <p:nvPicPr>
            <p:cNvPr id="308" name="Schermata 2023-01-12 alle 15.45.01.png" descr="Schermata 2023-01-12 alle 15.45.01.png"/>
            <p:cNvPicPr>
              <a:picLocks noChangeAspect="1"/>
            </p:cNvPicPr>
            <p:nvPr/>
          </p:nvPicPr>
          <p:blipFill>
            <a:blip r:embed="rId4"/>
            <a:srcRect l="6436" t="6473" r="6310" b="1113"/>
            <a:stretch>
              <a:fillRect/>
            </a:stretch>
          </p:blipFill>
          <p:spPr>
            <a:xfrm>
              <a:off x="-103" y="59792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09" name="1"/>
            <p:cNvSpPr txBox="1"/>
            <p:nvPr/>
          </p:nvSpPr>
          <p:spPr>
            <a:xfrm>
              <a:off x="121167" y="-2"/>
              <a:ext cx="396749" cy="709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000" b="1" cap="small">
                  <a:solidFill>
                    <a:srgbClr val="000000"/>
                  </a:solidFill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313" name="Raggruppa"/>
          <p:cNvGrpSpPr/>
          <p:nvPr/>
        </p:nvGrpSpPr>
        <p:grpSpPr>
          <a:xfrm>
            <a:off x="11872556" y="10778786"/>
            <a:ext cx="638678" cy="709165"/>
            <a:chOff x="-102" y="-1"/>
            <a:chExt cx="638676" cy="709164"/>
          </a:xfrm>
        </p:grpSpPr>
        <p:pic>
          <p:nvPicPr>
            <p:cNvPr id="311" name="Schermata 2023-01-12 alle 15.45.01.png" descr="Schermata 2023-01-12 alle 15.45.01.png"/>
            <p:cNvPicPr>
              <a:picLocks noChangeAspect="1"/>
            </p:cNvPicPr>
            <p:nvPr/>
          </p:nvPicPr>
          <p:blipFill>
            <a:blip r:embed="rId4"/>
            <a:srcRect l="6436" t="6473" r="6310" b="1113"/>
            <a:stretch>
              <a:fillRect/>
            </a:stretch>
          </p:blipFill>
          <p:spPr>
            <a:xfrm>
              <a:off x="-103" y="50765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12" name="2"/>
            <p:cNvSpPr txBox="1"/>
            <p:nvPr/>
          </p:nvSpPr>
          <p:spPr>
            <a:xfrm>
              <a:off x="121167" y="-2"/>
              <a:ext cx="396749" cy="709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000" b="1" cap="small">
                  <a:solidFill>
                    <a:srgbClr val="000000"/>
                  </a:solidFill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316" name="Raggruppa"/>
          <p:cNvGrpSpPr/>
          <p:nvPr/>
        </p:nvGrpSpPr>
        <p:grpSpPr>
          <a:xfrm>
            <a:off x="11872556" y="11999132"/>
            <a:ext cx="638678" cy="709166"/>
            <a:chOff x="-102" y="-1"/>
            <a:chExt cx="638676" cy="709164"/>
          </a:xfrm>
        </p:grpSpPr>
        <p:pic>
          <p:nvPicPr>
            <p:cNvPr id="314" name="Schermata 2023-01-12 alle 15.45.01.png" descr="Schermata 2023-01-12 alle 15.45.01.png"/>
            <p:cNvPicPr>
              <a:picLocks noChangeAspect="1"/>
            </p:cNvPicPr>
            <p:nvPr/>
          </p:nvPicPr>
          <p:blipFill>
            <a:blip r:embed="rId4"/>
            <a:srcRect l="6436" t="6473" r="6310" b="1113"/>
            <a:stretch>
              <a:fillRect/>
            </a:stretch>
          </p:blipFill>
          <p:spPr>
            <a:xfrm>
              <a:off x="-103" y="48928"/>
              <a:ext cx="638678" cy="6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6" extrusionOk="0">
                  <a:moveTo>
                    <a:pt x="10909" y="1"/>
                  </a:moveTo>
                  <a:cubicBezTo>
                    <a:pt x="7522" y="-28"/>
                    <a:pt x="4142" y="845"/>
                    <a:pt x="2386" y="2634"/>
                  </a:cubicBezTo>
                  <a:cubicBezTo>
                    <a:pt x="752" y="4300"/>
                    <a:pt x="337" y="5555"/>
                    <a:pt x="83" y="9631"/>
                  </a:cubicBezTo>
                  <a:cubicBezTo>
                    <a:pt x="-302" y="15786"/>
                    <a:pt x="535" y="17456"/>
                    <a:pt x="5139" y="19812"/>
                  </a:cubicBezTo>
                  <a:cubicBezTo>
                    <a:pt x="7367" y="20952"/>
                    <a:pt x="8826" y="21518"/>
                    <a:pt x="10207" y="21545"/>
                  </a:cubicBezTo>
                  <a:cubicBezTo>
                    <a:pt x="11589" y="21572"/>
                    <a:pt x="12885" y="21061"/>
                    <a:pt x="14787" y="20000"/>
                  </a:cubicBezTo>
                  <a:cubicBezTo>
                    <a:pt x="19209" y="17536"/>
                    <a:pt x="21298" y="13942"/>
                    <a:pt x="21298" y="8825"/>
                  </a:cubicBezTo>
                  <a:cubicBezTo>
                    <a:pt x="21298" y="5439"/>
                    <a:pt x="20955" y="4279"/>
                    <a:pt x="19485" y="2781"/>
                  </a:cubicBezTo>
                  <a:cubicBezTo>
                    <a:pt x="17700" y="962"/>
                    <a:pt x="14296" y="29"/>
                    <a:pt x="10909" y="1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15" name="3"/>
            <p:cNvSpPr txBox="1"/>
            <p:nvPr/>
          </p:nvSpPr>
          <p:spPr>
            <a:xfrm>
              <a:off x="121167" y="-2"/>
              <a:ext cx="396749" cy="709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000" b="1" cap="small">
                  <a:solidFill>
                    <a:srgbClr val="000000"/>
                  </a:solidFill>
                </a:defRPr>
              </a:lvl1pPr>
            </a:lstStyle>
            <a:p>
              <a:r>
                <a:t>3</a:t>
              </a:r>
            </a:p>
          </p:txBody>
        </p:sp>
      </p:grpSp>
      <p:sp>
        <p:nvSpPr>
          <p:cNvPr id="317" name="PUBLIC ENGAGEMENT"/>
          <p:cNvSpPr txBox="1"/>
          <p:nvPr/>
        </p:nvSpPr>
        <p:spPr>
          <a:xfrm>
            <a:off x="1206493" y="516718"/>
            <a:ext cx="5191856" cy="216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cap="sm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Bandi TM 2023</a:t>
            </a:r>
          </a:p>
        </p:txBody>
      </p:sp>
      <p:sp>
        <p:nvSpPr>
          <p:cNvPr id="318" name="Rettangolo"/>
          <p:cNvSpPr/>
          <p:nvPr/>
        </p:nvSpPr>
        <p:spPr>
          <a:xfrm>
            <a:off x="19956349" y="-44644"/>
            <a:ext cx="4473799" cy="13805288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9" name="Rettangolo"/>
          <p:cNvSpPr/>
          <p:nvPr/>
        </p:nvSpPr>
        <p:spPr>
          <a:xfrm>
            <a:off x="21605137" y="-44644"/>
            <a:ext cx="2825010" cy="13805288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0" name="Schermata 2023-01-12 alle 14.46.25.png" descr="Schermata 2023-01-12 alle 14.46.25.pn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9957876" y="12800720"/>
            <a:ext cx="4470745" cy="943828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Monitorare"/>
          <p:cNvSpPr txBox="1"/>
          <p:nvPr/>
        </p:nvSpPr>
        <p:spPr>
          <a:xfrm rot="16200000">
            <a:off x="15872810" y="6861554"/>
            <a:ext cx="9779005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Bandi TM 2023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B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Linea"/>
          <p:cNvSpPr/>
          <p:nvPr/>
        </p:nvSpPr>
        <p:spPr>
          <a:xfrm>
            <a:off x="1289716" y="2822575"/>
            <a:ext cx="3182774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26" name="Raggruppa"/>
          <p:cNvGrpSpPr/>
          <p:nvPr/>
        </p:nvGrpSpPr>
        <p:grpSpPr>
          <a:xfrm>
            <a:off x="12750191" y="2672848"/>
            <a:ext cx="5397140" cy="2083419"/>
            <a:chOff x="0" y="-69"/>
            <a:chExt cx="5397138" cy="2083417"/>
          </a:xfrm>
        </p:grpSpPr>
        <p:pic>
          <p:nvPicPr>
            <p:cNvPr id="324" name="Schermata 2023-01-12 alle 15.44.31.png" descr="Schermata 2023-01-12 alle 15.44.31.png"/>
            <p:cNvPicPr>
              <a:picLocks noChangeAspect="1"/>
            </p:cNvPicPr>
            <p:nvPr/>
          </p:nvPicPr>
          <p:blipFill>
            <a:blip r:embed="rId2"/>
            <a:srcRect l="446" t="1268" r="477" b="1285"/>
            <a:stretch>
              <a:fillRect/>
            </a:stretch>
          </p:blipFill>
          <p:spPr>
            <a:xfrm flipH="1">
              <a:off x="397715" y="-70"/>
              <a:ext cx="4999424" cy="20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5" extrusionOk="0">
                  <a:moveTo>
                    <a:pt x="12387" y="1"/>
                  </a:moveTo>
                  <a:cubicBezTo>
                    <a:pt x="11917" y="-33"/>
                    <a:pt x="11325" y="1152"/>
                    <a:pt x="10954" y="2960"/>
                  </a:cubicBezTo>
                  <a:cubicBezTo>
                    <a:pt x="10672" y="4335"/>
                    <a:pt x="10638" y="5625"/>
                    <a:pt x="10857" y="6477"/>
                  </a:cubicBezTo>
                  <a:cubicBezTo>
                    <a:pt x="11037" y="7181"/>
                    <a:pt x="11507" y="7849"/>
                    <a:pt x="11961" y="8042"/>
                  </a:cubicBezTo>
                  <a:cubicBezTo>
                    <a:pt x="12075" y="8090"/>
                    <a:pt x="12473" y="8012"/>
                    <a:pt x="12670" y="7903"/>
                  </a:cubicBezTo>
                  <a:cubicBezTo>
                    <a:pt x="13054" y="7693"/>
                    <a:pt x="13522" y="7044"/>
                    <a:pt x="13754" y="6391"/>
                  </a:cubicBezTo>
                  <a:cubicBezTo>
                    <a:pt x="14174" y="5210"/>
                    <a:pt x="14199" y="3949"/>
                    <a:pt x="13831" y="2743"/>
                  </a:cubicBezTo>
                  <a:cubicBezTo>
                    <a:pt x="13601" y="1989"/>
                    <a:pt x="12801" y="296"/>
                    <a:pt x="12578" y="91"/>
                  </a:cubicBezTo>
                  <a:cubicBezTo>
                    <a:pt x="12517" y="34"/>
                    <a:pt x="12454" y="6"/>
                    <a:pt x="12387" y="1"/>
                  </a:cubicBezTo>
                  <a:close/>
                  <a:moveTo>
                    <a:pt x="3802" y="2772"/>
                  </a:moveTo>
                  <a:cubicBezTo>
                    <a:pt x="3151" y="2771"/>
                    <a:pt x="2959" y="2868"/>
                    <a:pt x="2481" y="3427"/>
                  </a:cubicBezTo>
                  <a:cubicBezTo>
                    <a:pt x="2111" y="3860"/>
                    <a:pt x="1881" y="4280"/>
                    <a:pt x="1427" y="5370"/>
                  </a:cubicBezTo>
                  <a:cubicBezTo>
                    <a:pt x="769" y="6950"/>
                    <a:pt x="376" y="8383"/>
                    <a:pt x="148" y="10026"/>
                  </a:cubicBezTo>
                  <a:cubicBezTo>
                    <a:pt x="-183" y="12428"/>
                    <a:pt x="44" y="14617"/>
                    <a:pt x="804" y="16309"/>
                  </a:cubicBezTo>
                  <a:cubicBezTo>
                    <a:pt x="1791" y="18506"/>
                    <a:pt x="3325" y="20108"/>
                    <a:pt x="4869" y="20563"/>
                  </a:cubicBezTo>
                  <a:cubicBezTo>
                    <a:pt x="5010" y="20604"/>
                    <a:pt x="5241" y="20712"/>
                    <a:pt x="5381" y="20801"/>
                  </a:cubicBezTo>
                  <a:cubicBezTo>
                    <a:pt x="5919" y="21140"/>
                    <a:pt x="6590" y="21414"/>
                    <a:pt x="7044" y="21477"/>
                  </a:cubicBezTo>
                  <a:cubicBezTo>
                    <a:pt x="7705" y="21567"/>
                    <a:pt x="8305" y="21507"/>
                    <a:pt x="9700" y="21215"/>
                  </a:cubicBezTo>
                  <a:cubicBezTo>
                    <a:pt x="11782" y="20780"/>
                    <a:pt x="12225" y="20737"/>
                    <a:pt x="14169" y="20809"/>
                  </a:cubicBezTo>
                  <a:cubicBezTo>
                    <a:pt x="15587" y="20862"/>
                    <a:pt x="16777" y="20873"/>
                    <a:pt x="17585" y="20842"/>
                  </a:cubicBezTo>
                  <a:cubicBezTo>
                    <a:pt x="17898" y="20820"/>
                    <a:pt x="18225" y="20797"/>
                    <a:pt x="18471" y="20772"/>
                  </a:cubicBezTo>
                  <a:cubicBezTo>
                    <a:pt x="19966" y="20495"/>
                    <a:pt x="20890" y="19747"/>
                    <a:pt x="21218" y="18555"/>
                  </a:cubicBezTo>
                  <a:cubicBezTo>
                    <a:pt x="21347" y="18087"/>
                    <a:pt x="21416" y="17512"/>
                    <a:pt x="21417" y="16879"/>
                  </a:cubicBezTo>
                  <a:cubicBezTo>
                    <a:pt x="21417" y="16245"/>
                    <a:pt x="21353" y="15551"/>
                    <a:pt x="21225" y="14854"/>
                  </a:cubicBezTo>
                  <a:cubicBezTo>
                    <a:pt x="21054" y="13921"/>
                    <a:pt x="20734" y="13201"/>
                    <a:pt x="20229" y="12608"/>
                  </a:cubicBezTo>
                  <a:cubicBezTo>
                    <a:pt x="19307" y="11527"/>
                    <a:pt x="18231" y="11161"/>
                    <a:pt x="15409" y="10964"/>
                  </a:cubicBezTo>
                  <a:cubicBezTo>
                    <a:pt x="12611" y="10769"/>
                    <a:pt x="11469" y="10441"/>
                    <a:pt x="10543" y="9571"/>
                  </a:cubicBezTo>
                  <a:cubicBezTo>
                    <a:pt x="10179" y="9229"/>
                    <a:pt x="9355" y="8228"/>
                    <a:pt x="8368" y="6919"/>
                  </a:cubicBezTo>
                  <a:cubicBezTo>
                    <a:pt x="6496" y="4437"/>
                    <a:pt x="5617" y="3491"/>
                    <a:pt x="4698" y="2968"/>
                  </a:cubicBezTo>
                  <a:cubicBezTo>
                    <a:pt x="4387" y="2791"/>
                    <a:pt x="4310" y="2773"/>
                    <a:pt x="3802" y="2772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25" name="Indicatori Quantitativi…"/>
            <p:cNvSpPr txBox="1"/>
            <p:nvPr/>
          </p:nvSpPr>
          <p:spPr>
            <a:xfrm>
              <a:off x="0" y="807273"/>
              <a:ext cx="5059048" cy="10983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lnSpc>
                  <a:spcPct val="90000"/>
                </a:lnSpc>
                <a:defRPr sz="3500" b="1" cap="small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Strutturazione della proposta</a:t>
              </a:r>
            </a:p>
          </p:txBody>
        </p:sp>
      </p:grpSp>
      <p:sp>
        <p:nvSpPr>
          <p:cNvPr id="327" name="Il progetto deve comprendere:…"/>
          <p:cNvSpPr txBox="1"/>
          <p:nvPr/>
        </p:nvSpPr>
        <p:spPr>
          <a:xfrm>
            <a:off x="1791657" y="4546248"/>
            <a:ext cx="6985002" cy="778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1828800">
              <a:spcBef>
                <a:spcPts val="11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progetto deve comprendere:</a:t>
            </a:r>
          </a:p>
          <a:p>
            <a:pPr algn="l" defTabSz="1828800">
              <a:spcBef>
                <a:spcPts val="11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200525" indent="-200525" algn="l" defTabSz="1828800">
              <a:spcBef>
                <a:spcPts val="11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</a:t>
            </a:r>
            <a:r>
              <a:rPr b="1">
                <a:solidFill>
                  <a:srgbClr val="000000"/>
                </a:solidFill>
              </a:rPr>
              <a:t>Scheda di Progetto</a:t>
            </a:r>
            <a:r>
              <a:t>, che costituirà la base per la valutazione del progetto, corredata dagli </a:t>
            </a:r>
            <a:r>
              <a:rPr b="1">
                <a:solidFill>
                  <a:srgbClr val="000000"/>
                </a:solidFill>
              </a:rPr>
              <a:t>indicatori di impatto sociale, economico e culturale</a:t>
            </a:r>
            <a:r>
              <a:t> utili a misurarne l’efficacia e corredata del </a:t>
            </a:r>
            <a:r>
              <a:rPr b="1">
                <a:solidFill>
                  <a:srgbClr val="000000"/>
                </a:solidFill>
              </a:rPr>
              <a:t>budget</a:t>
            </a:r>
            <a:r>
              <a:t> con dettaglio dei costi suddivisi per voci di spesa;</a:t>
            </a:r>
          </a:p>
          <a:p>
            <a:pPr marL="200525" indent="-200525" algn="l" defTabSz="1828800">
              <a:spcBef>
                <a:spcPts val="11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</a:t>
            </a:r>
            <a:r>
              <a:rPr b="1">
                <a:solidFill>
                  <a:srgbClr val="000000"/>
                </a:solidFill>
              </a:rPr>
              <a:t>delibera</a:t>
            </a:r>
            <a:r>
              <a:t> di approvazione del progetto da parte del Consiglio del Dipartimento proponente;</a:t>
            </a:r>
          </a:p>
          <a:p>
            <a:pPr marL="200525" indent="-200525" algn="l" defTabSz="1828800">
              <a:spcBef>
                <a:spcPts val="11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Una dichiarazione di </a:t>
            </a:r>
            <a:r>
              <a:rPr b="1">
                <a:solidFill>
                  <a:srgbClr val="000000"/>
                </a:solidFill>
              </a:rPr>
              <a:t>adesione in partenariato</a:t>
            </a:r>
            <a:r>
              <a:t> sottoscritta dal legale rappresentante di ogni </a:t>
            </a:r>
            <a:r>
              <a:rPr b="1">
                <a:solidFill>
                  <a:srgbClr val="000000"/>
                </a:solidFill>
              </a:rPr>
              <a:t>partner esterno</a:t>
            </a:r>
            <a:r>
              <a:t> all’Ateneo coinvolto nel gruppo proponente;</a:t>
            </a:r>
          </a:p>
        </p:txBody>
      </p:sp>
      <p:sp>
        <p:nvSpPr>
          <p:cNvPr id="328" name="Ciascun Dipartimento può presentare:…"/>
          <p:cNvSpPr txBox="1"/>
          <p:nvPr/>
        </p:nvSpPr>
        <p:spPr>
          <a:xfrm>
            <a:off x="11162341" y="6735263"/>
            <a:ext cx="6985001" cy="433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1828800">
              <a:spcBef>
                <a:spcPts val="9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Ciascun Dipartimento può presentare:</a:t>
            </a:r>
          </a:p>
          <a:p>
            <a:pPr algn="l" defTabSz="1828800">
              <a:spcBef>
                <a:spcPts val="9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 massimo </a:t>
            </a:r>
            <a:r>
              <a:rPr b="1">
                <a:solidFill>
                  <a:srgbClr val="000000"/>
                </a:solidFill>
              </a:rPr>
              <a:t>due proposte</a:t>
            </a:r>
            <a:r>
              <a:t> come proponente singolo;</a:t>
            </a:r>
          </a:p>
          <a:p>
            <a:pPr algn="l" defTabSz="1828800">
              <a:spcBef>
                <a:spcPts val="900"/>
              </a:spcBef>
              <a:defRPr sz="27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Una sola proposta</a:t>
            </a:r>
            <a:r>
              <a:rPr b="0">
                <a:solidFill>
                  <a:srgbClr val="FFFFFF"/>
                </a:solidFill>
              </a:rPr>
              <a:t> come Dipartimento capofila;</a:t>
            </a:r>
            <a:endParaRPr>
              <a:solidFill>
                <a:srgbClr val="FFFFFF"/>
              </a:solidFill>
            </a:endParaRPr>
          </a:p>
          <a:p>
            <a:pPr algn="l" defTabSz="1828800">
              <a:spcBef>
                <a:spcPts val="900"/>
              </a:spcBef>
              <a:defRPr sz="27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Più proposte</a:t>
            </a:r>
            <a:r>
              <a:rPr b="0">
                <a:solidFill>
                  <a:srgbClr val="FFFFFF"/>
                </a:solidFill>
              </a:rPr>
              <a:t> come partner aggregato</a:t>
            </a:r>
            <a:endParaRPr>
              <a:solidFill>
                <a:srgbClr val="FFFFFF"/>
              </a:solidFill>
            </a:endParaRPr>
          </a:p>
          <a:p>
            <a:pPr algn="l" defTabSz="1828800">
              <a:spcBef>
                <a:spcPts val="9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 ogni proposta deve essere indicato un </a:t>
            </a:r>
            <a:r>
              <a:rPr b="1">
                <a:solidFill>
                  <a:srgbClr val="000000"/>
                </a:solidFill>
              </a:rPr>
              <a:t>Referente</a:t>
            </a:r>
            <a:r>
              <a:t> (PO, PA, RU, RTD b, RTD a) del Dipartimento proponente.</a:t>
            </a:r>
          </a:p>
        </p:txBody>
      </p:sp>
      <p:sp>
        <p:nvSpPr>
          <p:cNvPr id="329" name="Linea"/>
          <p:cNvSpPr/>
          <p:nvPr/>
        </p:nvSpPr>
        <p:spPr>
          <a:xfrm flipV="1">
            <a:off x="9969500" y="5758279"/>
            <a:ext cx="0" cy="6284670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0" name="PUBLIC ENGAGEMENT"/>
          <p:cNvSpPr txBox="1"/>
          <p:nvPr/>
        </p:nvSpPr>
        <p:spPr>
          <a:xfrm>
            <a:off x="1206493" y="516718"/>
            <a:ext cx="5191856" cy="216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cap="sm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Bandi TM 2023</a:t>
            </a:r>
          </a:p>
        </p:txBody>
      </p:sp>
      <p:sp>
        <p:nvSpPr>
          <p:cNvPr id="331" name="Rettangolo"/>
          <p:cNvSpPr/>
          <p:nvPr/>
        </p:nvSpPr>
        <p:spPr>
          <a:xfrm>
            <a:off x="19956349" y="-44644"/>
            <a:ext cx="4473799" cy="13805288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2" name="Rettangolo"/>
          <p:cNvSpPr/>
          <p:nvPr/>
        </p:nvSpPr>
        <p:spPr>
          <a:xfrm>
            <a:off x="21605137" y="-44644"/>
            <a:ext cx="2825010" cy="13805288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33" name="Schermata 2023-01-12 alle 14.46.25.png" descr="Schermata 2023-01-12 alle 14.46.25.pn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9957876" y="12800720"/>
            <a:ext cx="4470745" cy="943828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Monitorare"/>
          <p:cNvSpPr txBox="1"/>
          <p:nvPr/>
        </p:nvSpPr>
        <p:spPr>
          <a:xfrm rot="16200000">
            <a:off x="15872810" y="6861554"/>
            <a:ext cx="9779005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Bandi TM 2023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B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Linea"/>
          <p:cNvSpPr/>
          <p:nvPr/>
        </p:nvSpPr>
        <p:spPr>
          <a:xfrm>
            <a:off x="1289716" y="2822575"/>
            <a:ext cx="3182774" cy="0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39" name="Raggruppa"/>
          <p:cNvGrpSpPr/>
          <p:nvPr/>
        </p:nvGrpSpPr>
        <p:grpSpPr>
          <a:xfrm>
            <a:off x="1880338" y="3249648"/>
            <a:ext cx="5553168" cy="2249225"/>
            <a:chOff x="0" y="-74"/>
            <a:chExt cx="5553167" cy="2249223"/>
          </a:xfrm>
        </p:grpSpPr>
        <p:pic>
          <p:nvPicPr>
            <p:cNvPr id="337" name="Schermata 2023-01-12 alle 15.44.31.png" descr="Schermata 2023-01-12 alle 15.44.31.png"/>
            <p:cNvPicPr>
              <a:picLocks noChangeAspect="1"/>
            </p:cNvPicPr>
            <p:nvPr/>
          </p:nvPicPr>
          <p:blipFill>
            <a:blip r:embed="rId2"/>
            <a:srcRect l="447" t="1268" r="477" b="1287"/>
            <a:stretch>
              <a:fillRect/>
            </a:stretch>
          </p:blipFill>
          <p:spPr>
            <a:xfrm>
              <a:off x="155731" y="-75"/>
              <a:ext cx="5397437" cy="22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5" extrusionOk="0">
                  <a:moveTo>
                    <a:pt x="12387" y="1"/>
                  </a:moveTo>
                  <a:cubicBezTo>
                    <a:pt x="11917" y="-33"/>
                    <a:pt x="11325" y="1154"/>
                    <a:pt x="10954" y="2962"/>
                  </a:cubicBezTo>
                  <a:cubicBezTo>
                    <a:pt x="10672" y="4337"/>
                    <a:pt x="10638" y="5626"/>
                    <a:pt x="10857" y="6478"/>
                  </a:cubicBezTo>
                  <a:cubicBezTo>
                    <a:pt x="11037" y="7182"/>
                    <a:pt x="11506" y="7852"/>
                    <a:pt x="11960" y="8045"/>
                  </a:cubicBezTo>
                  <a:cubicBezTo>
                    <a:pt x="12074" y="8093"/>
                    <a:pt x="12472" y="8014"/>
                    <a:pt x="12669" y="7905"/>
                  </a:cubicBezTo>
                  <a:cubicBezTo>
                    <a:pt x="13053" y="7695"/>
                    <a:pt x="13522" y="7044"/>
                    <a:pt x="13754" y="6390"/>
                  </a:cubicBezTo>
                  <a:cubicBezTo>
                    <a:pt x="14174" y="5209"/>
                    <a:pt x="14199" y="3952"/>
                    <a:pt x="13831" y="2746"/>
                  </a:cubicBezTo>
                  <a:cubicBezTo>
                    <a:pt x="13601" y="1992"/>
                    <a:pt x="12801" y="297"/>
                    <a:pt x="12578" y="92"/>
                  </a:cubicBezTo>
                  <a:cubicBezTo>
                    <a:pt x="12517" y="35"/>
                    <a:pt x="12454" y="6"/>
                    <a:pt x="12387" y="1"/>
                  </a:cubicBezTo>
                  <a:close/>
                  <a:moveTo>
                    <a:pt x="3801" y="2769"/>
                  </a:moveTo>
                  <a:cubicBezTo>
                    <a:pt x="3150" y="2768"/>
                    <a:pt x="2958" y="2866"/>
                    <a:pt x="2480" y="3425"/>
                  </a:cubicBezTo>
                  <a:cubicBezTo>
                    <a:pt x="2110" y="3858"/>
                    <a:pt x="1879" y="4283"/>
                    <a:pt x="1425" y="5373"/>
                  </a:cubicBezTo>
                  <a:cubicBezTo>
                    <a:pt x="767" y="6953"/>
                    <a:pt x="376" y="8384"/>
                    <a:pt x="148" y="10027"/>
                  </a:cubicBezTo>
                  <a:cubicBezTo>
                    <a:pt x="-183" y="12429"/>
                    <a:pt x="45" y="14614"/>
                    <a:pt x="805" y="16306"/>
                  </a:cubicBezTo>
                  <a:cubicBezTo>
                    <a:pt x="1792" y="18503"/>
                    <a:pt x="3325" y="20111"/>
                    <a:pt x="4869" y="20566"/>
                  </a:cubicBezTo>
                  <a:cubicBezTo>
                    <a:pt x="5010" y="20607"/>
                    <a:pt x="5241" y="20712"/>
                    <a:pt x="5381" y="20801"/>
                  </a:cubicBezTo>
                  <a:cubicBezTo>
                    <a:pt x="5919" y="21140"/>
                    <a:pt x="6590" y="21414"/>
                    <a:pt x="7044" y="21477"/>
                  </a:cubicBezTo>
                  <a:cubicBezTo>
                    <a:pt x="7705" y="21567"/>
                    <a:pt x="8305" y="21507"/>
                    <a:pt x="9699" y="21215"/>
                  </a:cubicBezTo>
                  <a:cubicBezTo>
                    <a:pt x="11781" y="20780"/>
                    <a:pt x="12226" y="20741"/>
                    <a:pt x="14170" y="20813"/>
                  </a:cubicBezTo>
                  <a:cubicBezTo>
                    <a:pt x="15588" y="20866"/>
                    <a:pt x="16778" y="20874"/>
                    <a:pt x="17586" y="20843"/>
                  </a:cubicBezTo>
                  <a:cubicBezTo>
                    <a:pt x="17899" y="20821"/>
                    <a:pt x="18225" y="20796"/>
                    <a:pt x="18471" y="20771"/>
                  </a:cubicBezTo>
                  <a:cubicBezTo>
                    <a:pt x="19966" y="20494"/>
                    <a:pt x="20891" y="19750"/>
                    <a:pt x="21219" y="18558"/>
                  </a:cubicBezTo>
                  <a:cubicBezTo>
                    <a:pt x="21348" y="18090"/>
                    <a:pt x="21416" y="17514"/>
                    <a:pt x="21417" y="16880"/>
                  </a:cubicBezTo>
                  <a:cubicBezTo>
                    <a:pt x="21417" y="16246"/>
                    <a:pt x="21353" y="15553"/>
                    <a:pt x="21225" y="14856"/>
                  </a:cubicBezTo>
                  <a:cubicBezTo>
                    <a:pt x="21054" y="13923"/>
                    <a:pt x="20735" y="13202"/>
                    <a:pt x="20230" y="12609"/>
                  </a:cubicBezTo>
                  <a:cubicBezTo>
                    <a:pt x="19308" y="11528"/>
                    <a:pt x="18230" y="11162"/>
                    <a:pt x="15408" y="10965"/>
                  </a:cubicBezTo>
                  <a:cubicBezTo>
                    <a:pt x="12610" y="10770"/>
                    <a:pt x="11469" y="10442"/>
                    <a:pt x="10543" y="9572"/>
                  </a:cubicBezTo>
                  <a:cubicBezTo>
                    <a:pt x="10179" y="9230"/>
                    <a:pt x="9355" y="8227"/>
                    <a:pt x="8368" y="6918"/>
                  </a:cubicBezTo>
                  <a:cubicBezTo>
                    <a:pt x="6496" y="4436"/>
                    <a:pt x="5615" y="3489"/>
                    <a:pt x="4696" y="2966"/>
                  </a:cubicBezTo>
                  <a:cubicBezTo>
                    <a:pt x="4385" y="2789"/>
                    <a:pt x="4310" y="2770"/>
                    <a:pt x="3801" y="2769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338" name="Indicatori Qualitativi…"/>
            <p:cNvSpPr txBox="1"/>
            <p:nvPr/>
          </p:nvSpPr>
          <p:spPr>
            <a:xfrm>
              <a:off x="0" y="1177015"/>
              <a:ext cx="5170751" cy="7590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lnSpc>
                  <a:spcPct val="90000"/>
                </a:lnSpc>
                <a:defRPr sz="3500" b="1" cap="small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Finanziamenti e budget</a:t>
              </a:r>
            </a:p>
          </p:txBody>
        </p:sp>
      </p:grpSp>
      <p:sp>
        <p:nvSpPr>
          <p:cNvPr id="340" name="I costi ammissibili, per un budget complessivo massimo di €10.000, sono ascrivibili alle seguenti voci di spesa:…"/>
          <p:cNvSpPr txBox="1"/>
          <p:nvPr/>
        </p:nvSpPr>
        <p:spPr>
          <a:xfrm>
            <a:off x="1880338" y="6784615"/>
            <a:ext cx="6985001" cy="452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1828800">
              <a:spcBef>
                <a:spcPts val="900"/>
              </a:spcBef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 costi ammissibili, per un budget </a:t>
            </a:r>
            <a:r>
              <a:rPr b="1">
                <a:solidFill>
                  <a:srgbClr val="000000"/>
                </a:solidFill>
              </a:rPr>
              <a:t>complessivo massimo di €10.000</a:t>
            </a:r>
            <a:r>
              <a:t>, sono ascrivibili alle seguenti </a:t>
            </a:r>
            <a:r>
              <a:rPr b="1">
                <a:solidFill>
                  <a:srgbClr val="000000"/>
                </a:solidFill>
              </a:rPr>
              <a:t>voci di spesa</a:t>
            </a:r>
            <a:r>
              <a:t>:</a:t>
            </a:r>
          </a:p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Costi per l’acquisto di </a:t>
            </a:r>
            <a:r>
              <a:rPr b="1">
                <a:solidFill>
                  <a:srgbClr val="000000"/>
                </a:solidFill>
              </a:rPr>
              <a:t>beni consumabili</a:t>
            </a:r>
            <a:r>
              <a:t>. Sono escluse le spese di cancelleria e di uso generale;</a:t>
            </a:r>
          </a:p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Costo totale sostenuto per l’acquisto di </a:t>
            </a:r>
            <a:r>
              <a:rPr b="1">
                <a:solidFill>
                  <a:srgbClr val="000000"/>
                </a:solidFill>
              </a:rPr>
              <a:t>beni durevoli </a:t>
            </a:r>
            <a:r>
              <a:t>correlati al progetto. Sono esclusi arredi, attrezzature d’ufficio e materiale librario;</a:t>
            </a:r>
          </a:p>
        </p:txBody>
      </p:sp>
      <p:sp>
        <p:nvSpPr>
          <p:cNvPr id="341" name="Costi per noleggio di attrezzature scientifiche e informatiche specificamente necessarie per lo svolgimento del progetto;…"/>
          <p:cNvSpPr txBox="1"/>
          <p:nvPr/>
        </p:nvSpPr>
        <p:spPr>
          <a:xfrm>
            <a:off x="11073661" y="6098815"/>
            <a:ext cx="6985001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Costi per </a:t>
            </a:r>
            <a:r>
              <a:rPr b="1">
                <a:solidFill>
                  <a:srgbClr val="000000"/>
                </a:solidFill>
              </a:rPr>
              <a:t>noleggio di attrezzature</a:t>
            </a:r>
            <a:r>
              <a:t> scientifiche e informatiche specificamente necessarie per lo svolgimento del progetto;</a:t>
            </a:r>
          </a:p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Costi per </a:t>
            </a:r>
            <a:r>
              <a:rPr b="1">
                <a:solidFill>
                  <a:srgbClr val="000000"/>
                </a:solidFill>
              </a:rPr>
              <a:t>consulenze </a:t>
            </a:r>
            <a:r>
              <a:t>e per </a:t>
            </a:r>
            <a:r>
              <a:rPr b="1">
                <a:solidFill>
                  <a:srgbClr val="000000"/>
                </a:solidFill>
              </a:rPr>
              <a:t>servizi</a:t>
            </a:r>
            <a:r>
              <a:t>;</a:t>
            </a:r>
          </a:p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Costi per attività di </a:t>
            </a:r>
            <a:r>
              <a:rPr b="1">
                <a:solidFill>
                  <a:srgbClr val="000000"/>
                </a:solidFill>
              </a:rPr>
              <a:t>diffusione</a:t>
            </a:r>
            <a:r>
              <a:t> e </a:t>
            </a:r>
            <a:r>
              <a:rPr b="1">
                <a:solidFill>
                  <a:srgbClr val="000000"/>
                </a:solidFill>
              </a:rPr>
              <a:t>pubblicazioni</a:t>
            </a:r>
            <a:r>
              <a:t>;</a:t>
            </a:r>
          </a:p>
          <a:p>
            <a:pPr marL="200525" indent="-200525" algn="l" defTabSz="1828800">
              <a:spcBef>
                <a:spcPts val="900"/>
              </a:spcBef>
              <a:buSzPct val="60000"/>
              <a:buBlip>
                <a:blip r:embed="rId3"/>
              </a:buBlip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Missioni strettamente necessarie alla realizzazione del progetto del personale universitario strutturato e non in accordo con il Regolamento Missioni e spese di mobilità del personale del partner coinvolto nel progetto</a:t>
            </a:r>
          </a:p>
        </p:txBody>
      </p:sp>
      <p:sp>
        <p:nvSpPr>
          <p:cNvPr id="342" name="PUBLIC ENGAGEMENT"/>
          <p:cNvSpPr txBox="1"/>
          <p:nvPr/>
        </p:nvSpPr>
        <p:spPr>
          <a:xfrm>
            <a:off x="1206493" y="516718"/>
            <a:ext cx="5191856" cy="216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cap="sm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Bandi TM 2023</a:t>
            </a:r>
          </a:p>
        </p:txBody>
      </p:sp>
      <p:sp>
        <p:nvSpPr>
          <p:cNvPr id="343" name="Linea"/>
          <p:cNvSpPr/>
          <p:nvPr/>
        </p:nvSpPr>
        <p:spPr>
          <a:xfrm flipV="1">
            <a:off x="9969499" y="5758279"/>
            <a:ext cx="1" cy="6284669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44" name="Rettangolo"/>
          <p:cNvSpPr/>
          <p:nvPr/>
        </p:nvSpPr>
        <p:spPr>
          <a:xfrm>
            <a:off x="19956349" y="-44644"/>
            <a:ext cx="4473799" cy="13805288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5" name="Rettangolo"/>
          <p:cNvSpPr/>
          <p:nvPr/>
        </p:nvSpPr>
        <p:spPr>
          <a:xfrm>
            <a:off x="21605137" y="-44644"/>
            <a:ext cx="2825010" cy="13805288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46" name="Schermata 2023-01-12 alle 14.46.25.png" descr="Schermata 2023-01-12 alle 14.46.25.pn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9957876" y="12800720"/>
            <a:ext cx="4470745" cy="943828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Monitorare"/>
          <p:cNvSpPr txBox="1"/>
          <p:nvPr/>
        </p:nvSpPr>
        <p:spPr>
          <a:xfrm rot="16200000">
            <a:off x="15872810" y="6861554"/>
            <a:ext cx="9779005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Bandi TM 2023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B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Agenda"/>
          <p:cNvSpPr txBox="1"/>
          <p:nvPr/>
        </p:nvSpPr>
        <p:spPr>
          <a:xfrm>
            <a:off x="13039032" y="854280"/>
            <a:ext cx="565604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1828800">
              <a:spcBef>
                <a:spcPts val="1700"/>
              </a:spcBef>
              <a:defRPr sz="5000" b="1" cap="sm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Scheda di Progetto</a:t>
            </a:r>
          </a:p>
        </p:txBody>
      </p:sp>
      <p:grpSp>
        <p:nvGrpSpPr>
          <p:cNvPr id="354" name="Raggruppa"/>
          <p:cNvGrpSpPr/>
          <p:nvPr/>
        </p:nvGrpSpPr>
        <p:grpSpPr>
          <a:xfrm>
            <a:off x="810395" y="11212823"/>
            <a:ext cx="18160375" cy="1958615"/>
            <a:chOff x="0" y="181863"/>
            <a:chExt cx="18160373" cy="1958613"/>
          </a:xfrm>
        </p:grpSpPr>
        <p:sp>
          <p:nvSpPr>
            <p:cNvPr id="350" name="Linea"/>
            <p:cNvSpPr/>
            <p:nvPr/>
          </p:nvSpPr>
          <p:spPr>
            <a:xfrm>
              <a:off x="0" y="2105071"/>
              <a:ext cx="18160374" cy="1"/>
            </a:xfrm>
            <a:prstGeom prst="line">
              <a:avLst/>
            </a:prstGeom>
            <a:noFill/>
            <a:ln w="1016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51" name="Linea"/>
            <p:cNvSpPr/>
            <p:nvPr/>
          </p:nvSpPr>
          <p:spPr>
            <a:xfrm flipV="1">
              <a:off x="14372532" y="181863"/>
              <a:ext cx="6" cy="1958615"/>
            </a:xfrm>
            <a:prstGeom prst="line">
              <a:avLst/>
            </a:prstGeom>
            <a:noFill/>
            <a:ln w="101600" cap="flat">
              <a:solidFill>
                <a:srgbClr val="FFFFFF"/>
              </a:solidFill>
              <a:prstDash val="solid"/>
              <a:round/>
              <a:tailEnd type="oval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52" name="Linea"/>
            <p:cNvSpPr/>
            <p:nvPr/>
          </p:nvSpPr>
          <p:spPr>
            <a:xfrm flipH="1" flipV="1">
              <a:off x="9080187" y="181863"/>
              <a:ext cx="3" cy="1958615"/>
            </a:xfrm>
            <a:prstGeom prst="line">
              <a:avLst/>
            </a:prstGeom>
            <a:noFill/>
            <a:ln w="101600" cap="flat">
              <a:solidFill>
                <a:srgbClr val="FFFFFF"/>
              </a:solidFill>
              <a:prstDash val="solid"/>
              <a:round/>
              <a:tailEnd type="oval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53" name="Linea"/>
            <p:cNvSpPr/>
            <p:nvPr/>
          </p:nvSpPr>
          <p:spPr>
            <a:xfrm flipH="1" flipV="1">
              <a:off x="3787840" y="181863"/>
              <a:ext cx="4" cy="1958615"/>
            </a:xfrm>
            <a:prstGeom prst="line">
              <a:avLst/>
            </a:prstGeom>
            <a:noFill/>
            <a:ln w="101600" cap="flat">
              <a:solidFill>
                <a:srgbClr val="FFFFFF"/>
              </a:solidFill>
              <a:prstDash val="solid"/>
              <a:round/>
              <a:tailEnd type="oval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355" name="Allegato A_1.png" descr="Allegato A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53" y="2102905"/>
            <a:ext cx="8592742" cy="10123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Allegato A_2.png" descr="Allegato A_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388858" y="2103059"/>
            <a:ext cx="8592627" cy="10123259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Rettangolo"/>
          <p:cNvSpPr/>
          <p:nvPr/>
        </p:nvSpPr>
        <p:spPr>
          <a:xfrm>
            <a:off x="19956349" y="-44644"/>
            <a:ext cx="4473799" cy="13805288"/>
          </a:xfrm>
          <a:prstGeom prst="rect">
            <a:avLst/>
          </a:prstGeom>
          <a:solidFill>
            <a:srgbClr val="8B8B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8" name="Rettangolo"/>
          <p:cNvSpPr/>
          <p:nvPr/>
        </p:nvSpPr>
        <p:spPr>
          <a:xfrm>
            <a:off x="21605137" y="-44644"/>
            <a:ext cx="2825010" cy="13805288"/>
          </a:xfrm>
          <a:prstGeom prst="rect">
            <a:avLst/>
          </a:prstGeom>
          <a:solidFill>
            <a:srgbClr val="1A1A1A">
              <a:alpha val="7501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59" name="Schermata 2023-01-12 alle 14.46.25.png" descr="Schermata 2023-01-12 alle 14.46.25.pn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9957876" y="12800720"/>
            <a:ext cx="4470745" cy="943828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Monitorare"/>
          <p:cNvSpPr txBox="1"/>
          <p:nvPr/>
        </p:nvSpPr>
        <p:spPr>
          <a:xfrm rot="16200000">
            <a:off x="15872810" y="6861554"/>
            <a:ext cx="9779005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algn="l" defTabSz="825500">
              <a:defRPr sz="5500" b="1">
                <a:solidFill>
                  <a:srgbClr val="000000"/>
                </a:solidFill>
              </a:defRPr>
            </a:lvl1pPr>
          </a:lstStyle>
          <a:p>
            <a:r>
              <a:t>Bandi TM 2023</a:t>
            </a:r>
          </a:p>
        </p:txBody>
      </p:sp>
      <p:sp>
        <p:nvSpPr>
          <p:cNvPr id="361" name="PUBLIC ENGAGEMENT"/>
          <p:cNvSpPr txBox="1"/>
          <p:nvPr/>
        </p:nvSpPr>
        <p:spPr>
          <a:xfrm>
            <a:off x="1206493" y="462466"/>
            <a:ext cx="5191856" cy="1040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 defTabSz="1121635">
              <a:lnSpc>
                <a:spcPct val="80000"/>
              </a:lnSpc>
              <a:defRPr sz="6000" b="1" cap="small" spc="-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Facsimile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Macintosh PowerPoint</Application>
  <PresentationFormat>Personalizzato</PresentationFormat>
  <Paragraphs>80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Helvetica Neue</vt:lpstr>
      <vt:lpstr>Helvetica Neue Medium</vt:lpstr>
      <vt:lpstr>21_BasicWhite</vt:lpstr>
      <vt:lpstr>TERZA MISSIONE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TERZA MISSIONE</dc:title>
  <cp:lastModifiedBy>Paola Maria Carmela Italia</cp:lastModifiedBy>
  <cp:revision>1</cp:revision>
  <dcterms:modified xsi:type="dcterms:W3CDTF">2023-03-19T19:37:29Z</dcterms:modified>
</cp:coreProperties>
</file>